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9"/>
  </p:notesMasterIdLst>
  <p:sldIdLst>
    <p:sldId id="257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59" r:id="rId15"/>
    <p:sldId id="272" r:id="rId16"/>
    <p:sldId id="273" r:id="rId17"/>
    <p:sldId id="27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E38"/>
    <a:srgbClr val="E85803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2448" y="-10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B2BE5E-0A7F-4A7A-A993-65C04D7D08A3}" type="datetimeFigureOut">
              <a:rPr lang="en-GB" smtClean="0"/>
              <a:t>05/03/2019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2B8F9-89FA-4361-8B56-36B211E19B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80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For more healthy eating resources, visit: www.foodafactoflife.org.uk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32B8F9-89FA-4361-8B56-36B211E19B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899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5F46219-4458-4667-867C-77016E970C7F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C384EA6-63C3-4D54-8C99-1340CC34F6EC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A4FA2F2-1A87-4E5F-BA4A-A7E9615198C9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0DA189-C0EC-4FFF-92E2-215A67ABA72A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CD0DD3-4D0A-4004-82EE-67D3667A5C5C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67AB372-1965-493F-9B6B-2DB123120D33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C41CEEA-F93A-446E-B9AC-88DCDC31F9A3}" type="slidenum">
              <a:rPr lang="en-GB" altLang="en-US">
                <a:solidFill>
                  <a:prstClr val="black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160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8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2119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05674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449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59743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500400" y="712800"/>
            <a:ext cx="4071600" cy="5359406"/>
          </a:xfrm>
          <a:prstGeom prst="roundRect">
            <a:avLst>
              <a:gd name="adj" fmla="val 9365"/>
            </a:avLst>
          </a:prstGeom>
          <a:gradFill>
            <a:gsLst>
              <a:gs pos="0">
                <a:schemeClr val="accent1">
                  <a:alpha val="90000"/>
                </a:schemeClr>
              </a:gs>
              <a:gs pos="100000">
                <a:schemeClr val="accent1">
                  <a:alpha val="80000"/>
                </a:schemeClr>
              </a:gs>
            </a:gsLst>
            <a:lin ang="5400000" scaled="0"/>
          </a:gradFill>
          <a:ln w="25400">
            <a:solidFill>
              <a:schemeClr val="accent1"/>
            </a:solidFill>
          </a:ln>
        </p:spPr>
        <p:txBody>
          <a:bodyPr lIns="180000" tIns="90000" rIns="180000" bIns="90000"/>
          <a:lstStyle>
            <a:lvl1pPr marL="0" indent="0">
              <a:spcBef>
                <a:spcPts val="0"/>
              </a:spcBef>
              <a:buNone/>
              <a:defRPr sz="1800" b="0">
                <a:solidFill>
                  <a:schemeClr val="bg1"/>
                </a:solidFill>
                <a:latin typeface="Century Gothic" pitchFamily="34" charset="0"/>
              </a:defRPr>
            </a:lvl1pPr>
            <a:lvl2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2pPr>
            <a:lvl3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3pPr>
            <a:lvl4pPr marL="0" indent="0">
              <a:buFont typeface="Arial" pitchFamily="34" charset="0"/>
              <a:buNone/>
              <a:defRPr sz="1800">
                <a:latin typeface="Century Gothic" pitchFamily="34" charset="0"/>
              </a:defRPr>
            </a:lvl4pPr>
            <a:lvl5pPr marL="0" indent="0" algn="l">
              <a:buFont typeface="Arial" pitchFamily="34" charset="0"/>
              <a:buNone/>
              <a:defRPr sz="18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9479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62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3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323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195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124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930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8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19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3/5/2019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770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500063" y="6350000"/>
            <a:ext cx="8215312" cy="214313"/>
          </a:xfrm>
          <a:prstGeom prst="rect">
            <a:avLst/>
          </a:prstGeom>
          <a:noFill/>
        </p:spPr>
        <p:txBody>
          <a:bodyPr lIns="0" tIns="0" rIns="0" bIns="0" anchor="b"/>
          <a:lstStyle>
            <a:lvl1pPr>
              <a:defRPr sz="1000">
                <a:solidFill>
                  <a:schemeClr val="accent1"/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r>
              <a:rPr lang="en-US" dirty="0" smtClean="0">
                <a:solidFill>
                  <a:srgbClr val="FFFFFF"/>
                </a:solidFill>
                <a:cs typeface="Arial" pitchFamily="34" charset="0"/>
              </a:rPr>
              <a:t>© BRITISH NUTRITION FOUNDATION 2016</a:t>
            </a:r>
            <a:endParaRPr lang="en-US" dirty="0">
              <a:solidFill>
                <a:srgbClr val="FFFFFF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43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1.png"/><Relationship Id="rId4" Type="http://schemas.openxmlformats.org/officeDocument/2006/relationships/image" Target="../media/image5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8.png"/><Relationship Id="rId18" Type="http://schemas.openxmlformats.org/officeDocument/2006/relationships/image" Target="../media/image83.png"/><Relationship Id="rId26" Type="http://schemas.openxmlformats.org/officeDocument/2006/relationships/image" Target="../media/image91.png"/><Relationship Id="rId39" Type="http://schemas.openxmlformats.org/officeDocument/2006/relationships/image" Target="../media/image104.png"/><Relationship Id="rId3" Type="http://schemas.openxmlformats.org/officeDocument/2006/relationships/image" Target="../media/image68.png"/><Relationship Id="rId21" Type="http://schemas.openxmlformats.org/officeDocument/2006/relationships/image" Target="../media/image86.png"/><Relationship Id="rId34" Type="http://schemas.openxmlformats.org/officeDocument/2006/relationships/image" Target="../media/image99.png"/><Relationship Id="rId42" Type="http://schemas.openxmlformats.org/officeDocument/2006/relationships/image" Target="../media/image107.png"/><Relationship Id="rId47" Type="http://schemas.openxmlformats.org/officeDocument/2006/relationships/image" Target="../media/image112.png"/><Relationship Id="rId50" Type="http://schemas.openxmlformats.org/officeDocument/2006/relationships/image" Target="../media/image115.png"/><Relationship Id="rId7" Type="http://schemas.openxmlformats.org/officeDocument/2006/relationships/image" Target="../media/image72.png"/><Relationship Id="rId12" Type="http://schemas.openxmlformats.org/officeDocument/2006/relationships/image" Target="../media/image77.png"/><Relationship Id="rId17" Type="http://schemas.openxmlformats.org/officeDocument/2006/relationships/image" Target="../media/image82.png"/><Relationship Id="rId25" Type="http://schemas.openxmlformats.org/officeDocument/2006/relationships/image" Target="../media/image90.png"/><Relationship Id="rId33" Type="http://schemas.openxmlformats.org/officeDocument/2006/relationships/image" Target="../media/image98.png"/><Relationship Id="rId38" Type="http://schemas.openxmlformats.org/officeDocument/2006/relationships/image" Target="../media/image103.png"/><Relationship Id="rId46" Type="http://schemas.openxmlformats.org/officeDocument/2006/relationships/image" Target="../media/image111.png"/><Relationship Id="rId2" Type="http://schemas.openxmlformats.org/officeDocument/2006/relationships/image" Target="../media/image67.png"/><Relationship Id="rId16" Type="http://schemas.openxmlformats.org/officeDocument/2006/relationships/image" Target="../media/image81.png"/><Relationship Id="rId20" Type="http://schemas.openxmlformats.org/officeDocument/2006/relationships/image" Target="../media/image85.png"/><Relationship Id="rId29" Type="http://schemas.openxmlformats.org/officeDocument/2006/relationships/image" Target="../media/image94.png"/><Relationship Id="rId41" Type="http://schemas.openxmlformats.org/officeDocument/2006/relationships/image" Target="../media/image10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1.png"/><Relationship Id="rId11" Type="http://schemas.openxmlformats.org/officeDocument/2006/relationships/image" Target="../media/image76.png"/><Relationship Id="rId24" Type="http://schemas.openxmlformats.org/officeDocument/2006/relationships/image" Target="../media/image89.png"/><Relationship Id="rId32" Type="http://schemas.openxmlformats.org/officeDocument/2006/relationships/image" Target="../media/image97.png"/><Relationship Id="rId37" Type="http://schemas.openxmlformats.org/officeDocument/2006/relationships/image" Target="../media/image102.png"/><Relationship Id="rId40" Type="http://schemas.openxmlformats.org/officeDocument/2006/relationships/image" Target="../media/image105.png"/><Relationship Id="rId45" Type="http://schemas.openxmlformats.org/officeDocument/2006/relationships/image" Target="../media/image110.png"/><Relationship Id="rId5" Type="http://schemas.openxmlformats.org/officeDocument/2006/relationships/image" Target="../media/image70.png"/><Relationship Id="rId15" Type="http://schemas.openxmlformats.org/officeDocument/2006/relationships/image" Target="../media/image80.png"/><Relationship Id="rId23" Type="http://schemas.openxmlformats.org/officeDocument/2006/relationships/image" Target="../media/image88.png"/><Relationship Id="rId28" Type="http://schemas.openxmlformats.org/officeDocument/2006/relationships/image" Target="../media/image93.png"/><Relationship Id="rId36" Type="http://schemas.openxmlformats.org/officeDocument/2006/relationships/image" Target="../media/image101.png"/><Relationship Id="rId49" Type="http://schemas.openxmlformats.org/officeDocument/2006/relationships/image" Target="../media/image114.png"/><Relationship Id="rId10" Type="http://schemas.openxmlformats.org/officeDocument/2006/relationships/image" Target="../media/image75.png"/><Relationship Id="rId19" Type="http://schemas.openxmlformats.org/officeDocument/2006/relationships/image" Target="../media/image84.png"/><Relationship Id="rId31" Type="http://schemas.openxmlformats.org/officeDocument/2006/relationships/image" Target="../media/image96.png"/><Relationship Id="rId44" Type="http://schemas.openxmlformats.org/officeDocument/2006/relationships/image" Target="../media/image109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Relationship Id="rId14" Type="http://schemas.openxmlformats.org/officeDocument/2006/relationships/image" Target="../media/image79.png"/><Relationship Id="rId22" Type="http://schemas.openxmlformats.org/officeDocument/2006/relationships/image" Target="../media/image87.png"/><Relationship Id="rId27" Type="http://schemas.openxmlformats.org/officeDocument/2006/relationships/image" Target="../media/image92.png"/><Relationship Id="rId30" Type="http://schemas.openxmlformats.org/officeDocument/2006/relationships/image" Target="../media/image95.png"/><Relationship Id="rId35" Type="http://schemas.openxmlformats.org/officeDocument/2006/relationships/image" Target="../media/image100.png"/><Relationship Id="rId43" Type="http://schemas.openxmlformats.org/officeDocument/2006/relationships/image" Target="../media/image108.png"/><Relationship Id="rId48" Type="http://schemas.openxmlformats.org/officeDocument/2006/relationships/image" Target="../media/image113.png"/><Relationship Id="rId8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3" Type="http://schemas.openxmlformats.org/officeDocument/2006/relationships/image" Target="../media/image9.png"/><Relationship Id="rId21" Type="http://schemas.openxmlformats.org/officeDocument/2006/relationships/image" Target="../media/image27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10" Type="http://schemas.openxmlformats.org/officeDocument/2006/relationships/image" Target="../media/image16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2119536"/>
          </a:xfrm>
        </p:spPr>
        <p:txBody>
          <a:bodyPr/>
          <a:lstStyle/>
          <a:p>
            <a:r>
              <a:rPr lang="en-GB" sz="2400" b="1" dirty="0" smtClean="0">
                <a:solidFill>
                  <a:schemeClr val="bg1"/>
                </a:solidFill>
                <a:latin typeface="Tahoma" panose="020B0604030504040204" pitchFamily="34" charset="0"/>
              </a:rPr>
              <a:t>Stage 4: Designing a healthy balanced meal</a:t>
            </a:r>
            <a:endParaRPr lang="en-GB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30" y="908720"/>
            <a:ext cx="6258265" cy="473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15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5750"/>
            <a:ext cx="4321175" cy="5113338"/>
          </a:xfrm>
          <a:prstGeom prst="roundRect">
            <a:avLst>
              <a:gd name="adj" fmla="val 9366"/>
            </a:avLst>
          </a:prstGeom>
          <a:solidFill>
            <a:schemeClr val="accent2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333399"/>
                </a:solidFill>
              </a:rPr>
              <a:t>Hydration</a:t>
            </a:r>
          </a:p>
          <a:p>
            <a:pPr>
              <a:buFont typeface="Arial" charset="0"/>
              <a:buNone/>
              <a:defRPr/>
            </a:pPr>
            <a:endParaRPr lang="en-GB" sz="2400" b="1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333399"/>
                </a:solidFill>
              </a:rPr>
              <a:t>Aim to drink 6-8 glasses of fluid every day. </a:t>
            </a:r>
            <a:endParaRPr lang="en-GB" dirty="0" smtClean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333399"/>
                </a:solidFill>
              </a:rPr>
              <a:t>Water</a:t>
            </a:r>
            <a:r>
              <a:rPr lang="en-GB" dirty="0">
                <a:solidFill>
                  <a:srgbClr val="333399"/>
                </a:solidFill>
              </a:rPr>
              <a:t>, lower fat milk </a:t>
            </a:r>
            <a:r>
              <a:rPr lang="en-GB" dirty="0" smtClean="0">
                <a:solidFill>
                  <a:srgbClr val="333399"/>
                </a:solidFill>
              </a:rPr>
              <a:t>and sugar-free </a:t>
            </a:r>
            <a:r>
              <a:rPr lang="en-GB" dirty="0">
                <a:solidFill>
                  <a:srgbClr val="333399"/>
                </a:solidFill>
              </a:rPr>
              <a:t>drinks </a:t>
            </a:r>
            <a:r>
              <a:rPr lang="en-GB" dirty="0" smtClean="0">
                <a:solidFill>
                  <a:srgbClr val="333399"/>
                </a:solidFill>
              </a:rPr>
              <a:t>all </a:t>
            </a:r>
            <a:r>
              <a:rPr lang="en-GB" dirty="0">
                <a:solidFill>
                  <a:srgbClr val="333399"/>
                </a:solidFill>
              </a:rPr>
              <a:t>count</a:t>
            </a:r>
            <a:r>
              <a:rPr lang="en-GB" dirty="0" smtClean="0">
                <a:solidFill>
                  <a:srgbClr val="333399"/>
                </a:solidFill>
              </a:rPr>
              <a:t>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333399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333399"/>
                </a:solidFill>
              </a:rPr>
              <a:t>Fruit </a:t>
            </a:r>
            <a:r>
              <a:rPr lang="en-GB" dirty="0">
                <a:solidFill>
                  <a:srgbClr val="333399"/>
                </a:solidFill>
              </a:rPr>
              <a:t>juice </a:t>
            </a:r>
            <a:r>
              <a:rPr lang="en-GB" dirty="0" smtClean="0">
                <a:solidFill>
                  <a:srgbClr val="333399"/>
                </a:solidFill>
              </a:rPr>
              <a:t>and smoothies </a:t>
            </a:r>
            <a:r>
              <a:rPr lang="en-GB" dirty="0">
                <a:solidFill>
                  <a:srgbClr val="333399"/>
                </a:solidFill>
              </a:rPr>
              <a:t>also count </a:t>
            </a:r>
            <a:r>
              <a:rPr lang="en-GB" dirty="0" smtClean="0">
                <a:solidFill>
                  <a:srgbClr val="333399"/>
                </a:solidFill>
              </a:rPr>
              <a:t>although they are </a:t>
            </a:r>
            <a:r>
              <a:rPr lang="en-GB" dirty="0">
                <a:solidFill>
                  <a:srgbClr val="333399"/>
                </a:solidFill>
              </a:rPr>
              <a:t>a source of free </a:t>
            </a:r>
            <a:r>
              <a:rPr lang="en-GB" dirty="0" smtClean="0">
                <a:solidFill>
                  <a:srgbClr val="333399"/>
                </a:solidFill>
              </a:rPr>
              <a:t>sugars so you </a:t>
            </a:r>
            <a:r>
              <a:rPr lang="en-GB" dirty="0">
                <a:solidFill>
                  <a:srgbClr val="333399"/>
                </a:solidFill>
              </a:rPr>
              <a:t>should limit </a:t>
            </a:r>
            <a:r>
              <a:rPr lang="en-GB" dirty="0" smtClean="0">
                <a:solidFill>
                  <a:srgbClr val="333399"/>
                </a:solidFill>
              </a:rPr>
              <a:t>them to no </a:t>
            </a:r>
            <a:r>
              <a:rPr lang="en-GB" dirty="0">
                <a:solidFill>
                  <a:srgbClr val="333399"/>
                </a:solidFill>
              </a:rPr>
              <a:t>more than a </a:t>
            </a:r>
            <a:r>
              <a:rPr lang="en-GB" dirty="0" smtClean="0">
                <a:solidFill>
                  <a:srgbClr val="333399"/>
                </a:solidFill>
              </a:rPr>
              <a:t>total </a:t>
            </a:r>
            <a:r>
              <a:rPr lang="en-GB" dirty="0">
                <a:solidFill>
                  <a:srgbClr val="333399"/>
                </a:solidFill>
              </a:rPr>
              <a:t>of 150ml per day</a:t>
            </a:r>
            <a:r>
              <a:rPr lang="en-GB" dirty="0" smtClean="0">
                <a:solidFill>
                  <a:srgbClr val="333399"/>
                </a:solidFill>
              </a:rPr>
              <a:t>.</a:t>
            </a:r>
          </a:p>
          <a:p>
            <a:pPr>
              <a:buFont typeface="Arial" charset="0"/>
              <a:buNone/>
              <a:defRPr/>
            </a:pPr>
            <a:endParaRPr lang="en-GB" dirty="0"/>
          </a:p>
          <a:p>
            <a:pPr>
              <a:buFont typeface="Arial" charset="0"/>
              <a:buNone/>
              <a:defRPr/>
            </a:pPr>
            <a:endParaRPr lang="en-GB" dirty="0"/>
          </a:p>
        </p:txBody>
      </p:sp>
      <p:sp>
        <p:nvSpPr>
          <p:cNvPr id="7" name="Oval Callout 6"/>
          <p:cNvSpPr/>
          <p:nvPr/>
        </p:nvSpPr>
        <p:spPr bwMode="auto">
          <a:xfrm>
            <a:off x="5076825" y="2565400"/>
            <a:ext cx="2770188" cy="1295400"/>
          </a:xfrm>
          <a:prstGeom prst="wedgeEllipseCallout">
            <a:avLst>
              <a:gd name="adj1" fmla="val 22360"/>
              <a:gd name="adj2" fmla="val 83311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333399"/>
                </a:solidFill>
                <a:latin typeface="Century Gothic" panose="020B0502020202020204" pitchFamily="34" charset="0"/>
                <a:cs typeface="Arial" charset="0"/>
              </a:rPr>
              <a:t>What might be good drink choices?</a:t>
            </a:r>
          </a:p>
        </p:txBody>
      </p:sp>
      <p:pic>
        <p:nvPicPr>
          <p:cNvPr id="12292" name="Picture 3" descr="C:\Users\ctheobald\AppData\Local\Microsoft\Windows\Temporary Internet Files\Content.IE5\OEOVAM7C\136258906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413" y="5084763"/>
            <a:ext cx="895350" cy="128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8" descr="C:\Users\ctheobald\AppData\Local\Microsoft\Windows\Temporary Internet Files\Content.IE5\KA6WN9T7\orange-juice-orange-outline-triple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3888" y="5399088"/>
            <a:ext cx="584200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9" descr="Eatwell guide 2016 dairy items-3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600" y="4364038"/>
            <a:ext cx="1012825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9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79388" y="301625"/>
            <a:ext cx="4427537" cy="4554538"/>
          </a:xfrm>
          <a:prstGeom prst="roundRect">
            <a:avLst>
              <a:gd name="adj" fmla="val 9366"/>
            </a:avLst>
          </a:prstGeom>
          <a:solidFill>
            <a:schemeClr val="accent2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CC6600"/>
                </a:solidFill>
              </a:rPr>
              <a:t>Foods high in fat, salt and sugars</a:t>
            </a:r>
          </a:p>
          <a:p>
            <a:pPr>
              <a:buFont typeface="Arial" charset="0"/>
              <a:buNone/>
              <a:defRPr/>
            </a:pPr>
            <a:endParaRPr lang="en-GB" sz="2400" b="1" dirty="0" smtClean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CC6600"/>
                </a:solidFill>
              </a:rPr>
              <a:t>Foods like chocolate</a:t>
            </a:r>
            <a:r>
              <a:rPr lang="en-GB" dirty="0">
                <a:solidFill>
                  <a:srgbClr val="CC6600"/>
                </a:solidFill>
              </a:rPr>
              <a:t>, cakes, biscuits, full-sugar soft </a:t>
            </a:r>
            <a:r>
              <a:rPr lang="en-GB" dirty="0" smtClean="0">
                <a:solidFill>
                  <a:srgbClr val="CC6600"/>
                </a:solidFill>
              </a:rPr>
              <a:t>drinks, butter </a:t>
            </a:r>
            <a:r>
              <a:rPr lang="en-GB" dirty="0">
                <a:solidFill>
                  <a:srgbClr val="CC6600"/>
                </a:solidFill>
              </a:rPr>
              <a:t>and </a:t>
            </a:r>
            <a:r>
              <a:rPr lang="en-GB" dirty="0" smtClean="0">
                <a:solidFill>
                  <a:srgbClr val="CC6600"/>
                </a:solidFill>
              </a:rPr>
              <a:t>ice-cream are </a:t>
            </a:r>
            <a:r>
              <a:rPr lang="en-GB" dirty="0">
                <a:solidFill>
                  <a:srgbClr val="CC6600"/>
                </a:solidFill>
              </a:rPr>
              <a:t>not needed </a:t>
            </a:r>
            <a:r>
              <a:rPr lang="en-GB" dirty="0" smtClean="0">
                <a:solidFill>
                  <a:srgbClr val="CC6600"/>
                </a:solidFill>
              </a:rPr>
              <a:t>for health.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CC6600"/>
                </a:solidFill>
              </a:rPr>
              <a:t>I</a:t>
            </a:r>
            <a:r>
              <a:rPr lang="en-GB" dirty="0" smtClean="0">
                <a:solidFill>
                  <a:srgbClr val="CC6600"/>
                </a:solidFill>
              </a:rPr>
              <a:t>f foods like these are eaten or drunk, it should only be occasionally and in small amounts. </a:t>
            </a: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rgbClr val="CC6600"/>
              </a:solidFill>
            </a:endParaRPr>
          </a:p>
        </p:txBody>
      </p:sp>
      <p:pic>
        <p:nvPicPr>
          <p:cNvPr id="13315" name="Picture 4" descr="Eatwell guide 2016 sugary items-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713" y="4187825"/>
            <a:ext cx="1103312" cy="149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 descr="Eatwell guide 2016 sugary items-2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4176713"/>
            <a:ext cx="1168400" cy="135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Eatwell guide 2016 sugary items-4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5283200"/>
            <a:ext cx="989013" cy="102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7" descr="Eatwell guide 2016 sugary items-5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513" y="5119688"/>
            <a:ext cx="1196975" cy="112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9" descr="Eatwell guide 2016 sugary items-6.psd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163" y="4854575"/>
            <a:ext cx="1196975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10" descr="Eatwell guide 2016 sugary items-7.psd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575" y="5348288"/>
            <a:ext cx="11969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11" descr="Eatwell guide 2016 sugary items-3.psd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350" y="5380038"/>
            <a:ext cx="1316038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Callout 11"/>
          <p:cNvSpPr/>
          <p:nvPr/>
        </p:nvSpPr>
        <p:spPr bwMode="auto">
          <a:xfrm>
            <a:off x="4914900" y="3500438"/>
            <a:ext cx="2482850" cy="1081087"/>
          </a:xfrm>
          <a:prstGeom prst="wedgeEllipseCallout">
            <a:avLst>
              <a:gd name="adj1" fmla="val 25740"/>
              <a:gd name="adj2" fmla="val 76421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What can you see here?</a:t>
            </a:r>
          </a:p>
        </p:txBody>
      </p:sp>
      <p:sp>
        <p:nvSpPr>
          <p:cNvPr id="13" name="Oval Callout 12"/>
          <p:cNvSpPr/>
          <p:nvPr/>
        </p:nvSpPr>
        <p:spPr bwMode="auto">
          <a:xfrm>
            <a:off x="4900613" y="1700213"/>
            <a:ext cx="3779837" cy="1404937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Check the label and avoid foods which are high in fat, salt and sugar!</a:t>
            </a:r>
          </a:p>
        </p:txBody>
      </p:sp>
    </p:spTree>
    <p:extLst>
      <p:ext uri="{BB962C8B-B14F-4D97-AF65-F5344CB8AC3E}">
        <p14:creationId xmlns:p14="http://schemas.microsoft.com/office/powerpoint/2010/main" val="2407566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07950" y="115888"/>
            <a:ext cx="8928100" cy="6553200"/>
          </a:xfrm>
          <a:prstGeom prst="roundRect">
            <a:avLst>
              <a:gd name="adj" fmla="val 9366"/>
            </a:avLst>
          </a:prstGeom>
          <a:solidFill>
            <a:schemeClr val="accent2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z="2400" b="1" smtClean="0"/>
              <a:t>Key message summary</a:t>
            </a:r>
          </a:p>
          <a:p>
            <a:pPr eaLnBrk="1" hangingPunct="1">
              <a:spcBef>
                <a:spcPct val="0"/>
              </a:spcBef>
            </a:pPr>
            <a:endParaRPr lang="en-GB" altLang="en-US" smtClean="0"/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		Eat at least 5 portions of a variety of fruit and 			vegetables every day.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  <a:p>
            <a:pPr>
              <a:spcBef>
                <a:spcPct val="0"/>
              </a:spcBef>
            </a:pPr>
            <a:r>
              <a:rPr lang="en-GB" altLang="en-US" smtClean="0"/>
              <a:t>		Base meals on potatoes, bread, rice, pasta or other 		starchy 	carbohydrates; choosing wholegrain versions 		where possible.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  <a:p>
            <a:pPr>
              <a:spcBef>
                <a:spcPct val="0"/>
              </a:spcBef>
            </a:pPr>
            <a:r>
              <a:rPr lang="en-GB" altLang="en-US" smtClean="0"/>
              <a:t>		Have some dairy or dairy alternatives (such as soya 		drinks); choosing lower fat and lower sugar options.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  <a:p>
            <a:pPr>
              <a:spcBef>
                <a:spcPct val="0"/>
              </a:spcBef>
            </a:pPr>
            <a:r>
              <a:rPr lang="en-GB" altLang="en-US" smtClean="0"/>
              <a:t>		Eat some beans, pulses, fish, eggs, meat and other 		proteins (including 2 portions of fish every week, one of 		which should be oily).</a:t>
            </a:r>
          </a:p>
          <a:p>
            <a:pPr>
              <a:spcBef>
                <a:spcPct val="0"/>
              </a:spcBef>
            </a:pPr>
            <a:endParaRPr lang="en-GB" altLang="en-US" smtClean="0"/>
          </a:p>
          <a:p>
            <a:pPr>
              <a:spcBef>
                <a:spcPct val="0"/>
              </a:spcBef>
            </a:pPr>
            <a:r>
              <a:rPr lang="en-GB" altLang="en-US" smtClean="0"/>
              <a:t>		Choose unsaturated oils and spreads and eat in small 		amounts.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		</a:t>
            </a:r>
          </a:p>
          <a:p>
            <a:pPr>
              <a:spcBef>
                <a:spcPct val="0"/>
              </a:spcBef>
            </a:pPr>
            <a:r>
              <a:rPr lang="en-GB" altLang="en-US" smtClean="0"/>
              <a:t>		Drink 6-8 cups/glasses of fluid a day.	</a:t>
            </a:r>
          </a:p>
          <a:p>
            <a:pPr>
              <a:spcBef>
                <a:spcPct val="0"/>
              </a:spcBef>
            </a:pPr>
            <a:endParaRPr lang="en-GB" altLang="en-US" sz="1200" b="1" smtClean="0"/>
          </a:p>
          <a:p>
            <a:pPr>
              <a:spcBef>
                <a:spcPct val="0"/>
              </a:spcBef>
            </a:pPr>
            <a:r>
              <a:rPr lang="en-GB" altLang="en-US" sz="1300" b="1" smtClean="0"/>
              <a:t>  </a:t>
            </a:r>
          </a:p>
          <a:p>
            <a:pPr>
              <a:spcBef>
                <a:spcPct val="0"/>
              </a:spcBef>
            </a:pPr>
            <a:r>
              <a:rPr lang="en-GB" altLang="en-US" sz="1300" b="1" smtClean="0"/>
              <a:t> If consuming foods and drinks high in fat, salt or sugar have these less often and in small amounts.</a:t>
            </a:r>
            <a:endParaRPr lang="en-US" altLang="en-US" sz="1300" b="1" smtClean="0"/>
          </a:p>
        </p:txBody>
      </p:sp>
      <p:grpSp>
        <p:nvGrpSpPr>
          <p:cNvPr id="14339" name="Group 2"/>
          <p:cNvGrpSpPr>
            <a:grpSpLocks/>
          </p:cNvGrpSpPr>
          <p:nvPr/>
        </p:nvGrpSpPr>
        <p:grpSpPr bwMode="auto">
          <a:xfrm flipH="1">
            <a:off x="704850" y="976313"/>
            <a:ext cx="1320800" cy="725487"/>
            <a:chOff x="2328349" y="3516601"/>
            <a:chExt cx="6548672" cy="3341399"/>
          </a:xfrm>
        </p:grpSpPr>
        <p:pic>
          <p:nvPicPr>
            <p:cNvPr id="14371" name="Picture 3" descr="Eatwell guide 2016 VEG items-21.ps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221" y="3516601"/>
              <a:ext cx="1427116" cy="128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2" name="Picture 4" descr="Eatwell guide 2016 VEG items-18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44742">
              <a:off x="3666625" y="4709418"/>
              <a:ext cx="1219200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3" name="Picture 5" descr="Eatwell guide 2016 VEG items-12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293" y="5367815"/>
              <a:ext cx="1163307" cy="76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4" name="Picture 6" descr="Eatwell guide 2016 VEG items-6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890" y="3799128"/>
              <a:ext cx="1163307" cy="137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5" name="Picture 7" descr="Eatwell guide 2016 VEG items-1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48" y="4613881"/>
              <a:ext cx="1163307" cy="116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6" name="Picture 8" descr="Eatwell guide 2016 VEG items-2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773" y="5445291"/>
              <a:ext cx="926653" cy="116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7" name="Picture 9" descr="Eatwell guide 2016 VEG items-3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438">
              <a:off x="7585425" y="3887755"/>
              <a:ext cx="1127772" cy="18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8" name="Picture 10" descr="Eatwell guide 2016 VEG items-4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01" y="4447857"/>
              <a:ext cx="1163307" cy="9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9" name="Picture 11" descr="Eatwell guide 2016 VEG items-5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3468">
              <a:off x="6092660" y="4295088"/>
              <a:ext cx="837158" cy="114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0" name="Picture 12" descr="Eatwell guide 2016 VEG items-7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19" y="5625689"/>
              <a:ext cx="1279638" cy="79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1" name="Picture 13" descr="Eatwell guide 2016 VEG items-14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31" y="5866067"/>
              <a:ext cx="1633416" cy="81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2" name="Picture 14" descr="Eatwell guide 2016 VEG items-11.psd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518" y="4686149"/>
              <a:ext cx="1369099" cy="115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3" name="Picture 15" descr="Eatwell guide 2016 VEG items-15.psd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865" y="4237252"/>
              <a:ext cx="1696489" cy="112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4" name="Picture 16" descr="Eatwell guide 2016 VEG items-13.psd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754" y="4416059"/>
              <a:ext cx="1561317" cy="11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5" name="Picture 17" descr="Eatwell guide 2016 VEG items-9.psd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520" y="5576390"/>
              <a:ext cx="994952" cy="95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6" name="Picture 18" descr="Eatwell guide 2016 VEG items-8.psd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420" y="5402091"/>
              <a:ext cx="857903" cy="73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7" name="Picture 19" descr="Eatwell guide 2016 VEG items-10.psd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49" y="6135598"/>
              <a:ext cx="732769" cy="53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8" name="Picture 20" descr="Eatwell guide 2016 VEG items-16.psd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821" y="5494504"/>
              <a:ext cx="1219200" cy="86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89" name="Picture 21" descr="Eatwell guide 2016 VEG items-22.psd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039" y="5931408"/>
              <a:ext cx="1219200" cy="92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0" name="Picture 22" descr="Eatwell guide 2016 VEG items-17.psd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349" y="5318110"/>
              <a:ext cx="1791497" cy="128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1" name="Picture 23" descr="Eatwell guide 2016 VEG items-19.psd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205" y="5166950"/>
              <a:ext cx="1076289" cy="99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92" name="Picture 24" descr="Eatwell guide 2016 VEG items-20.psd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40" y="5277583"/>
              <a:ext cx="999080" cy="106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0" name="Group 25"/>
          <p:cNvGrpSpPr>
            <a:grpSpLocks/>
          </p:cNvGrpSpPr>
          <p:nvPr/>
        </p:nvGrpSpPr>
        <p:grpSpPr bwMode="auto">
          <a:xfrm flipH="1">
            <a:off x="747713" y="1844675"/>
            <a:ext cx="1371600" cy="855663"/>
            <a:chOff x="2915891" y="3118700"/>
            <a:chExt cx="5893597" cy="3590241"/>
          </a:xfrm>
        </p:grpSpPr>
        <p:pic>
          <p:nvPicPr>
            <p:cNvPr id="14361" name="Picture 26" descr="Eatwell guide 2016 CARBS items-2.psd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263" y="4055642"/>
              <a:ext cx="1219200" cy="15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2" name="Picture 27" descr="Eatwell guide 2016 CARBS items-3.psd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46" y="4921873"/>
              <a:ext cx="1006414" cy="139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28" descr="Eatwell guide 2016 CARBS items-1.psd"/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775" y="3237094"/>
              <a:ext cx="1482945" cy="161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4" name="Picture 29" descr="Eatwell guide 2016 CARBS items-6.psd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46" y="4303864"/>
              <a:ext cx="1850746" cy="191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5" name="Picture 30" descr="Eatwell guide 2016 CARBS items-7.psd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135" y="4683080"/>
              <a:ext cx="807748" cy="119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6" name="Picture 31" descr="Eatwell guide 2016 CARBS items-8.psd"/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96" y="5002492"/>
              <a:ext cx="888523" cy="130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7" name="Picture 32" descr="Eatwell guide 2016 CARBS items-5.psd"/>
            <p:cNvPicPr>
              <a:picLocks noChangeAspect="1"/>
            </p:cNvPicPr>
            <p:nvPr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379" y="3118700"/>
              <a:ext cx="937109" cy="151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8" name="Picture 33" descr="Eatwell guide 2016 CARBS items-4.psd"/>
            <p:cNvPicPr>
              <a:picLocks noChangeAspect="1"/>
            </p:cNvPicPr>
            <p:nvPr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886" y="5262765"/>
              <a:ext cx="1529542" cy="112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9" name="Picture 34" descr="Eatwell guide 2016 CARBS items-10.psd"/>
            <p:cNvPicPr>
              <a:picLocks noChangeAspect="1"/>
            </p:cNvPicPr>
            <p:nvPr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91" y="5774012"/>
              <a:ext cx="1044698" cy="93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70" name="Picture 35" descr="Eatwell guide 2016 CARBS items-9.psd"/>
            <p:cNvPicPr>
              <a:picLocks noChangeAspect="1"/>
            </p:cNvPicPr>
            <p:nvPr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971" y="5640602"/>
              <a:ext cx="1682496" cy="90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1" name="Group 1"/>
          <p:cNvGrpSpPr>
            <a:grpSpLocks/>
          </p:cNvGrpSpPr>
          <p:nvPr/>
        </p:nvGrpSpPr>
        <p:grpSpPr bwMode="auto">
          <a:xfrm>
            <a:off x="812800" y="2801938"/>
            <a:ext cx="1135063" cy="727075"/>
            <a:chOff x="2195094" y="2782638"/>
            <a:chExt cx="3172191" cy="2034049"/>
          </a:xfrm>
        </p:grpSpPr>
        <p:pic>
          <p:nvPicPr>
            <p:cNvPr id="14356" name="Picture 37" descr="Eatwell guide 2016 dairy items-3.psd"/>
            <p:cNvPicPr>
              <a:picLocks noChangeAspect="1"/>
            </p:cNvPicPr>
            <p:nvPr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95094" y="2782638"/>
              <a:ext cx="1249060" cy="1826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7" name="Picture 38" descr="Eatwell guide 2016 dairy items-4.psd"/>
            <p:cNvPicPr>
              <a:picLocks noChangeAspect="1"/>
            </p:cNvPicPr>
            <p:nvPr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3364" y="3508605"/>
              <a:ext cx="974841" cy="11391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8" name="Picture 39" descr="Eatwell guide 2016 dairy items-5.psd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9758" y="3911243"/>
              <a:ext cx="862027" cy="736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9" name="Picture 40" descr="Eatwell guide 2016 dairy items-2.psd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8205" y="4078164"/>
              <a:ext cx="1369080" cy="738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0" name="Picture 41" descr="Eatwell guide 2016 dairy items-1.psd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71692" y="3685582"/>
              <a:ext cx="1057705" cy="761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2" name="Group 1"/>
          <p:cNvGrpSpPr>
            <a:grpSpLocks/>
          </p:cNvGrpSpPr>
          <p:nvPr/>
        </p:nvGrpSpPr>
        <p:grpSpPr bwMode="auto">
          <a:xfrm>
            <a:off x="692150" y="3621088"/>
            <a:ext cx="1643063" cy="898525"/>
            <a:chOff x="4091359" y="1944147"/>
            <a:chExt cx="4157522" cy="2276318"/>
          </a:xfrm>
        </p:grpSpPr>
        <p:pic>
          <p:nvPicPr>
            <p:cNvPr id="14347" name="Picture 14" descr="Eatwell guide 2016 meat-fish items-10.psd"/>
            <p:cNvPicPr>
              <a:picLocks noChangeAspect="1"/>
            </p:cNvPicPr>
            <p:nvPr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1359" y="1944147"/>
              <a:ext cx="1026065" cy="1248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8" name="Picture 20" descr="Eatwell guide 2016 meat-fish items-9.psd"/>
            <p:cNvPicPr>
              <a:picLocks noChangeAspect="1"/>
            </p:cNvPicPr>
            <p:nvPr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8148" y="2983850"/>
              <a:ext cx="857577" cy="1128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9" name="Picture 21" descr="Eatwell guide 2016 meat-fish items-3.psd"/>
            <p:cNvPicPr>
              <a:picLocks noChangeAspect="1"/>
            </p:cNvPicPr>
            <p:nvPr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3192864"/>
              <a:ext cx="1067672" cy="936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0" name="Picture 22" descr="Eatwell guide 2016 meat-fish items-2.psd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3868" y="3409598"/>
              <a:ext cx="1605265" cy="657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1" name="Picture 24" descr="Eatwell guide 2016 meat-fish items-1.psd"/>
            <p:cNvPicPr>
              <a:picLocks noChangeAspect="1"/>
            </p:cNvPicPr>
            <p:nvPr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3089" y="3013456"/>
              <a:ext cx="949789" cy="806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2" name="Picture 26" descr="Eatwell guide 2016 meat-fish items-6.psd"/>
            <p:cNvPicPr>
              <a:picLocks noChangeAspect="1"/>
            </p:cNvPicPr>
            <p:nvPr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9133" y="2864951"/>
              <a:ext cx="1249748" cy="1001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3" name="Picture 27" descr="Eatwell guide 2016 meat-fish items-7.psd"/>
            <p:cNvPicPr>
              <a:picLocks noChangeAspect="1"/>
            </p:cNvPicPr>
            <p:nvPr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1066" y="3310135"/>
              <a:ext cx="1136134" cy="910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4" name="Picture 28" descr="Eatwell guide 2016 meat-fish items-8.psd"/>
            <p:cNvPicPr>
              <a:picLocks noChangeAspect="1"/>
            </p:cNvPicPr>
            <p:nvPr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032" y="2439690"/>
              <a:ext cx="1465232" cy="12116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55" name="Picture 23" descr="Eatwell guide 2016 meat-fish items-4.psd"/>
            <p:cNvPicPr>
              <a:picLocks noChangeAspect="1"/>
            </p:cNvPicPr>
            <p:nvPr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45464" y="2454901"/>
              <a:ext cx="902072" cy="10578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343" name="Group 2"/>
          <p:cNvGrpSpPr>
            <a:grpSpLocks/>
          </p:cNvGrpSpPr>
          <p:nvPr/>
        </p:nvGrpSpPr>
        <p:grpSpPr bwMode="auto">
          <a:xfrm>
            <a:off x="1065213" y="4567238"/>
            <a:ext cx="692150" cy="947737"/>
            <a:chOff x="3324311" y="2488928"/>
            <a:chExt cx="1449338" cy="1988707"/>
          </a:xfrm>
        </p:grpSpPr>
        <p:pic>
          <p:nvPicPr>
            <p:cNvPr id="14345" name="Picture 35" descr="Eatwell guide 2016 oil items-1.psd"/>
            <p:cNvPicPr>
              <a:picLocks noChangeAspect="1"/>
            </p:cNvPicPr>
            <p:nvPr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4311" y="2488928"/>
              <a:ext cx="716156" cy="1648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46" name="Picture 36" descr="Eatwell guide 2016 oil items-2.psd"/>
            <p:cNvPicPr>
              <a:picLocks noChangeAspect="1"/>
            </p:cNvPicPr>
            <p:nvPr/>
          </p:nvPicPr>
          <p:blipFill>
            <a:blip r:embed="rId4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1125" y="3037868"/>
              <a:ext cx="1412524" cy="1439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344" name="Picture 8" descr="water.psd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5434013"/>
            <a:ext cx="434975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50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260648"/>
            <a:ext cx="8194608" cy="640871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5DE38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1572" y="476672"/>
            <a:ext cx="7776864" cy="32316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Task 1: Meal planning</a:t>
            </a:r>
          </a:p>
          <a:p>
            <a:pPr algn="ctr"/>
            <a:endParaRPr lang="en-GB" dirty="0" smtClean="0">
              <a:latin typeface="Tahoma" panose="020B0604030504040204" pitchFamily="34" charset="0"/>
            </a:endParaRP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Tahoma" panose="020B0604030504040204" pitchFamily="34" charset="0"/>
              </a:rPr>
              <a:t>With your group, </a:t>
            </a:r>
            <a:r>
              <a:rPr lang="en-GB" sz="2000" dirty="0">
                <a:latin typeface="Tahoma" panose="020B0604030504040204" pitchFamily="34" charset="0"/>
              </a:rPr>
              <a:t>brainstorm </a:t>
            </a:r>
            <a:r>
              <a:rPr lang="en-GB" sz="2000" dirty="0" smtClean="0">
                <a:latin typeface="Tahoma" panose="020B0604030504040204" pitchFamily="34" charset="0"/>
              </a:rPr>
              <a:t>ideas for </a:t>
            </a:r>
            <a:r>
              <a:rPr lang="en-GB" sz="2000" dirty="0">
                <a:latin typeface="Tahoma" panose="020B0604030504040204" pitchFamily="34" charset="0"/>
              </a:rPr>
              <a:t>healthy fillings that </a:t>
            </a:r>
            <a:r>
              <a:rPr lang="en-GB" sz="2000" dirty="0" smtClean="0">
                <a:latin typeface="Tahoma" panose="020B0604030504040204" pitchFamily="34" charset="0"/>
              </a:rPr>
              <a:t>you </a:t>
            </a:r>
            <a:r>
              <a:rPr lang="en-GB" sz="2000" dirty="0">
                <a:latin typeface="Tahoma" panose="020B0604030504040204" pitchFamily="34" charset="0"/>
              </a:rPr>
              <a:t>could add to </a:t>
            </a:r>
            <a:r>
              <a:rPr lang="en-GB" sz="2000" dirty="0" smtClean="0">
                <a:latin typeface="Tahoma" panose="020B0604030504040204" pitchFamily="34" charset="0"/>
              </a:rPr>
              <a:t>your </a:t>
            </a:r>
            <a:r>
              <a:rPr lang="en-GB" sz="2000" dirty="0">
                <a:latin typeface="Tahoma" panose="020B0604030504040204" pitchFamily="34" charset="0"/>
              </a:rPr>
              <a:t>flavoured bread to create a new sandwich. </a:t>
            </a:r>
          </a:p>
          <a:p>
            <a:pPr marL="342900" indent="-342900" algn="ctr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>
                <a:latin typeface="Tahoma" panose="020B0604030504040204" pitchFamily="34" charset="0"/>
              </a:rPr>
              <a:t>T</a:t>
            </a:r>
            <a:r>
              <a:rPr lang="en-GB" sz="2000" dirty="0" smtClean="0">
                <a:latin typeface="Tahoma" panose="020B0604030504040204" pitchFamily="34" charset="0"/>
              </a:rPr>
              <a:t>hink </a:t>
            </a:r>
            <a:r>
              <a:rPr lang="en-GB" sz="2000" dirty="0">
                <a:latin typeface="Tahoma" panose="020B0604030504040204" pitchFamily="34" charset="0"/>
              </a:rPr>
              <a:t>about </a:t>
            </a:r>
            <a:r>
              <a:rPr lang="en-GB" sz="2000" dirty="0" smtClean="0">
                <a:latin typeface="Tahoma" panose="020B0604030504040204" pitchFamily="34" charset="0"/>
              </a:rPr>
              <a:t>the </a:t>
            </a:r>
            <a:r>
              <a:rPr lang="en-GB" sz="2000" dirty="0">
                <a:latin typeface="Tahoma" panose="020B0604030504040204" pitchFamily="34" charset="0"/>
              </a:rPr>
              <a:t>nutritional requirements </a:t>
            </a:r>
            <a:r>
              <a:rPr lang="en-GB" sz="2000" dirty="0" smtClean="0">
                <a:latin typeface="Tahoma" panose="020B0604030504040204" pitchFamily="34" charset="0"/>
              </a:rPr>
              <a:t>that need to be </a:t>
            </a:r>
            <a:r>
              <a:rPr lang="en-GB" sz="2000" dirty="0">
                <a:latin typeface="Tahoma" panose="020B0604030504040204" pitchFamily="34" charset="0"/>
              </a:rPr>
              <a:t>met and design some side dishes that could be </a:t>
            </a:r>
            <a:r>
              <a:rPr lang="en-GB" sz="2000" dirty="0" smtClean="0">
                <a:latin typeface="Tahoma" panose="020B0604030504040204" pitchFamily="34" charset="0"/>
              </a:rPr>
              <a:t>added to you sandwich product </a:t>
            </a:r>
            <a:r>
              <a:rPr lang="en-GB" sz="2000" dirty="0">
                <a:latin typeface="Tahoma" panose="020B0604030504040204" pitchFamily="34" charset="0"/>
              </a:rPr>
              <a:t>to make </a:t>
            </a:r>
            <a:r>
              <a:rPr lang="en-GB" sz="2000" dirty="0" smtClean="0">
                <a:latin typeface="Tahoma" panose="020B0604030504040204" pitchFamily="34" charset="0"/>
              </a:rPr>
              <a:t>the meal balanced.</a:t>
            </a:r>
            <a:endParaRPr lang="en-GB" sz="2000" dirty="0">
              <a:latin typeface="Tahoma" panose="020B060403050404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2762" y="3722642"/>
            <a:ext cx="5512780" cy="2756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94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836712"/>
            <a:ext cx="8194608" cy="5544616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8833" y="1052736"/>
            <a:ext cx="7488832" cy="320087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Task 2: Instruction writing</a:t>
            </a:r>
          </a:p>
          <a:p>
            <a:pPr algn="ctr"/>
            <a:endParaRPr lang="en-GB" sz="36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b="1" dirty="0" smtClean="0">
                <a:latin typeface="Tahoma" panose="020B0604030504040204" pitchFamily="34" charset="0"/>
              </a:rPr>
              <a:t>Talk to your partner: </a:t>
            </a:r>
            <a:r>
              <a:rPr lang="en-GB" sz="2800" dirty="0" smtClean="0">
                <a:latin typeface="Tahoma" panose="020B0604030504040204" pitchFamily="34" charset="0"/>
              </a:rPr>
              <a:t>what features of instructions can you remember?</a:t>
            </a:r>
          </a:p>
          <a:p>
            <a:pPr algn="ctr"/>
            <a:endParaRPr lang="en-GB" sz="28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8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314" y="3573016"/>
            <a:ext cx="3847355" cy="256490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24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332656"/>
            <a:ext cx="8194608" cy="6048672"/>
          </a:xfrm>
          <a:prstGeom prst="round2Diag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5576" y="620688"/>
            <a:ext cx="7488832" cy="489364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Features of instructions</a:t>
            </a:r>
          </a:p>
          <a:p>
            <a:pPr algn="ctr"/>
            <a:endParaRPr lang="en-GB" sz="3600" dirty="0" smtClean="0">
              <a:latin typeface="Tahoma" panose="020B060403050404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‘How to’ title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Subheadings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Ingredients/ equipment list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Numbered steps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Imperative verbs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Adverbs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Chronological order using adverbs of time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Technical vocabulary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Formal tone</a:t>
            </a:r>
            <a:endParaRPr lang="en-GB" sz="2400" dirty="0">
              <a:latin typeface="Tahoma" panose="020B060403050404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Tahoma" panose="020B0604030504040204" pitchFamily="34" charset="0"/>
              </a:rPr>
              <a:t>Labelled diagrams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425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332656"/>
            <a:ext cx="8194608" cy="6048672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5730" y="1017890"/>
            <a:ext cx="7488832" cy="45550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Task 2: Instruction writing</a:t>
            </a:r>
          </a:p>
          <a:p>
            <a:pPr algn="ctr"/>
            <a:endParaRPr lang="en-GB" sz="2000" dirty="0" smtClean="0">
              <a:solidFill>
                <a:srgbClr val="FF3399"/>
              </a:solidFill>
              <a:latin typeface="Tahoma" panose="020B0604030504040204" pitchFamily="34" charset="0"/>
            </a:endParaRPr>
          </a:p>
          <a:p>
            <a:pPr algn="ctr"/>
            <a:endParaRPr lang="en-GB" dirty="0" smtClean="0">
              <a:latin typeface="Tahoma" panose="020B0604030504040204" pitchFamily="34" charset="0"/>
            </a:endParaRPr>
          </a:p>
          <a:p>
            <a:pPr marL="457200" indent="-4572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ahoma" panose="020B0604030504040204" pitchFamily="34" charset="0"/>
              </a:rPr>
              <a:t>Write </a:t>
            </a:r>
            <a:r>
              <a:rPr lang="en-GB" sz="2800" dirty="0">
                <a:latin typeface="Tahoma" panose="020B0604030504040204" pitchFamily="34" charset="0"/>
              </a:rPr>
              <a:t>a recipe card for the </a:t>
            </a:r>
            <a:r>
              <a:rPr lang="en-GB" sz="2800" dirty="0" smtClean="0">
                <a:latin typeface="Tahoma" panose="020B0604030504040204" pitchFamily="34" charset="0"/>
              </a:rPr>
              <a:t>healthy balanced meal </a:t>
            </a:r>
            <a:r>
              <a:rPr lang="en-GB" sz="2800" dirty="0">
                <a:latin typeface="Tahoma" panose="020B0604030504040204" pitchFamily="34" charset="0"/>
              </a:rPr>
              <a:t>that </a:t>
            </a:r>
            <a:r>
              <a:rPr lang="en-GB" sz="2800" dirty="0" smtClean="0">
                <a:latin typeface="Tahoma" panose="020B0604030504040204" pitchFamily="34" charset="0"/>
              </a:rPr>
              <a:t>you </a:t>
            </a:r>
            <a:r>
              <a:rPr lang="en-GB" sz="2800" dirty="0">
                <a:latin typeface="Tahoma" panose="020B0604030504040204" pitchFamily="34" charset="0"/>
              </a:rPr>
              <a:t>have planned.</a:t>
            </a:r>
          </a:p>
          <a:p>
            <a:pPr marL="457200" indent="-457200" algn="ctr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Tahoma" panose="020B0604030504040204" pitchFamily="34" charset="0"/>
              </a:rPr>
              <a:t>You might like to offer this as a free recipe card in your advertising to try to persuade </a:t>
            </a:r>
            <a:r>
              <a:rPr lang="en-GB" sz="2800" dirty="0">
                <a:latin typeface="Tahoma" panose="020B0604030504040204" pitchFamily="34" charset="0"/>
              </a:rPr>
              <a:t>more customers to buy </a:t>
            </a:r>
            <a:r>
              <a:rPr lang="en-GB" sz="2800" dirty="0" smtClean="0">
                <a:latin typeface="Tahoma" panose="020B0604030504040204" pitchFamily="34" charset="0"/>
              </a:rPr>
              <a:t>your </a:t>
            </a:r>
            <a:r>
              <a:rPr lang="en-GB" sz="2800" dirty="0">
                <a:latin typeface="Tahoma" panose="020B0604030504040204" pitchFamily="34" charset="0"/>
              </a:rPr>
              <a:t>product.</a:t>
            </a:r>
          </a:p>
          <a:p>
            <a:pPr algn="ctr"/>
            <a:endParaRPr lang="en-GB" sz="28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endParaRPr lang="en-GB" sz="2800" dirty="0" smtClean="0">
              <a:solidFill>
                <a:srgbClr val="4F81BD"/>
              </a:solidFill>
              <a:latin typeface="Tahoma" panose="020B060403050404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902" y="4509120"/>
            <a:ext cx="3354487" cy="221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64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481848" y="332656"/>
            <a:ext cx="8194608" cy="6192688"/>
          </a:xfrm>
          <a:prstGeom prst="round2DiagRect">
            <a:avLst/>
          </a:prstGeom>
          <a:solidFill>
            <a:schemeClr val="bg1"/>
          </a:solidFill>
          <a:ln>
            <a:solidFill>
              <a:srgbClr val="F5DE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3568" y="692696"/>
            <a:ext cx="7776864" cy="230832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E85803"/>
                </a:solidFill>
                <a:latin typeface="Tahoma" panose="020B0604030504040204" pitchFamily="34" charset="0"/>
              </a:rPr>
              <a:t>Learning </a:t>
            </a:r>
            <a:r>
              <a:rPr lang="en-GB" sz="4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Objective:</a:t>
            </a:r>
            <a:endParaRPr lang="en-GB" sz="4000" b="1" dirty="0">
              <a:solidFill>
                <a:srgbClr val="E85803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800" dirty="0">
                <a:latin typeface="Tahoma" panose="020B0604030504040204" pitchFamily="34" charset="0"/>
              </a:rPr>
              <a:t>To </a:t>
            </a:r>
            <a:r>
              <a:rPr lang="en-GB" sz="2800" dirty="0" smtClean="0">
                <a:latin typeface="Tahoma" panose="020B0604030504040204" pitchFamily="34" charset="0"/>
              </a:rPr>
              <a:t>design a healthy balanced meal</a:t>
            </a:r>
            <a:endParaRPr lang="en-GB" sz="2800" dirty="0">
              <a:latin typeface="Tahoma" panose="020B0604030504040204" pitchFamily="34" charset="0"/>
            </a:endParaRPr>
          </a:p>
          <a:p>
            <a:pPr algn="ctr"/>
            <a:endParaRPr lang="en-GB" sz="1600" dirty="0">
              <a:solidFill>
                <a:srgbClr val="4F81BD"/>
              </a:solidFill>
              <a:latin typeface="Tahoma" panose="020B0604030504040204" pitchFamily="34" charset="0"/>
            </a:endParaRPr>
          </a:p>
          <a:p>
            <a:pPr algn="ctr"/>
            <a:r>
              <a:rPr lang="en-GB" sz="2000" b="1" dirty="0" smtClean="0">
                <a:solidFill>
                  <a:srgbClr val="E85803"/>
                </a:solidFill>
                <a:latin typeface="Tahoma" panose="020B0604030504040204" pitchFamily="34" charset="0"/>
              </a:rPr>
              <a:t>Talk to your partner: </a:t>
            </a:r>
            <a:r>
              <a:rPr lang="en-GB" sz="2000" dirty="0" smtClean="0">
                <a:solidFill>
                  <a:srgbClr val="E85803"/>
                </a:solidFill>
                <a:latin typeface="Tahoma" panose="020B0604030504040204" pitchFamily="34" charset="0"/>
              </a:rPr>
              <a:t>what can you remember about healthy eating? What sorts of food do we need to include in our healthy lunchtime meal?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2154" y="3311105"/>
            <a:ext cx="4968552" cy="331236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7794"/>
            <a:ext cx="1619672" cy="122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36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07950" y="188913"/>
            <a:ext cx="6553200" cy="6119812"/>
          </a:xfrm>
          <a:prstGeom prst="roundRect">
            <a:avLst>
              <a:gd name="adj" fmla="val 9366"/>
            </a:avLst>
          </a:prstGeom>
          <a:gradFill rotWithShape="0">
            <a:gsLst>
              <a:gs pos="0">
                <a:schemeClr val="accent1">
                  <a:alpha val="89998"/>
                </a:schemeClr>
              </a:gs>
              <a:gs pos="100000">
                <a:schemeClr val="accent1">
                  <a:alpha val="79999"/>
                </a:schemeClr>
              </a:gs>
            </a:gsLst>
          </a:gra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b="1" dirty="0" smtClean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GB" alt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Eatwell</a:t>
            </a:r>
            <a:r>
              <a:rPr lang="en-GB" altLang="en-US" sz="2400" b="1" dirty="0" smtClean="0">
                <a:solidFill>
                  <a:schemeClr val="bg1">
                    <a:lumMod val="75000"/>
                  </a:schemeClr>
                </a:solidFill>
              </a:rPr>
              <a:t> Guide</a:t>
            </a:r>
            <a:endParaRPr lang="en-GB" altLang="en-US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dirty="0" smtClean="0">
                <a:solidFill>
                  <a:schemeClr val="bg1">
                    <a:lumMod val="75000"/>
                  </a:schemeClr>
                </a:solidFill>
              </a:rPr>
              <a:t>The healthy eating model for the UK is called the </a:t>
            </a:r>
            <a:r>
              <a:rPr lang="en-GB" altLang="en-US" sz="2400" b="1" dirty="0" err="1" smtClean="0">
                <a:solidFill>
                  <a:schemeClr val="bg1">
                    <a:lumMod val="75000"/>
                  </a:schemeClr>
                </a:solidFill>
              </a:rPr>
              <a:t>Eatwell</a:t>
            </a:r>
            <a:r>
              <a:rPr lang="en-GB" altLang="en-US" sz="2400" b="1" dirty="0" smtClean="0">
                <a:solidFill>
                  <a:schemeClr val="bg1">
                    <a:lumMod val="75000"/>
                  </a:schemeClr>
                </a:solidFill>
              </a:rPr>
              <a:t> Guide.  </a:t>
            </a:r>
            <a:endParaRPr lang="en-US" altLang="en-US" sz="2400" b="1" dirty="0" smtClean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" y="1989138"/>
            <a:ext cx="5891213" cy="416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16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696913"/>
            <a:ext cx="3816350" cy="5292725"/>
          </a:xfrm>
          <a:prstGeom prst="roundRect">
            <a:avLst>
              <a:gd name="adj" fmla="val 9366"/>
            </a:avLst>
          </a:prstGeom>
          <a:gradFill rotWithShape="0">
            <a:gsLst>
              <a:gs pos="0">
                <a:schemeClr val="accent1">
                  <a:alpha val="89998"/>
                </a:schemeClr>
              </a:gs>
              <a:gs pos="100000">
                <a:schemeClr val="accent1">
                  <a:alpha val="79999"/>
                </a:schemeClr>
              </a:gs>
            </a:gsLst>
          </a:gra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endParaRPr lang="en-GB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We should choose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a </a:t>
            </a: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variety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of different foods 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from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each food group 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to help the body get everything it needs to stay healthy.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0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We should eat foods in 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the </a:t>
            </a:r>
            <a:r>
              <a:rPr lang="en-GB" sz="2000" b="1" dirty="0">
                <a:solidFill>
                  <a:schemeClr val="bg1">
                    <a:lumMod val="75000"/>
                  </a:schemeClr>
                </a:solidFill>
              </a:rPr>
              <a:t>proportions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shown on the </a:t>
            </a:r>
            <a:r>
              <a:rPr lang="en-GB" sz="2000" dirty="0" err="1">
                <a:solidFill>
                  <a:schemeClr val="bg1">
                    <a:lumMod val="75000"/>
                  </a:schemeClr>
                </a:solidFill>
              </a:rPr>
              <a:t>Eatwell</a:t>
            </a:r>
            <a:r>
              <a:rPr lang="en-GB" sz="20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GB" sz="2000" dirty="0" smtClean="0">
                <a:solidFill>
                  <a:schemeClr val="bg1">
                    <a:lumMod val="75000"/>
                  </a:schemeClr>
                </a:solidFill>
              </a:rPr>
              <a:t>Guide, e.g. lots of foods from the largest two food groups</a:t>
            </a:r>
            <a:r>
              <a:rPr lang="en-GB" sz="2000" dirty="0" smtClean="0"/>
              <a:t>.</a:t>
            </a:r>
            <a:endParaRPr lang="en-GB" sz="2000" dirty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000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2000" dirty="0" smtClean="0"/>
          </a:p>
        </p:txBody>
      </p:sp>
      <p:pic>
        <p:nvPicPr>
          <p:cNvPr id="61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513" y="1916113"/>
            <a:ext cx="447992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88913"/>
            <a:ext cx="4049713" cy="6121400"/>
          </a:xfrm>
          <a:prstGeom prst="roundRect">
            <a:avLst>
              <a:gd name="adj" fmla="val 9366"/>
            </a:avLst>
          </a:prstGeom>
          <a:solidFill>
            <a:schemeClr val="bg1">
              <a:lumMod val="20000"/>
              <a:lumOff val="80000"/>
            </a:schemeClr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>
              <a:solidFill>
                <a:schemeClr val="bg1">
                  <a:lumMod val="50000"/>
                </a:schemeClr>
              </a:solidFill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b="1" dirty="0" smtClean="0">
                <a:solidFill>
                  <a:schemeClr val="bg1">
                    <a:lumMod val="50000"/>
                  </a:schemeClr>
                </a:solidFill>
              </a:rPr>
              <a:t>Fruit and vegetables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/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Fruit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and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vegetables 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should make up just over a third of the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food we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eat each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day.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Aim to eat at least five portions of a variety of fruit and vegetables each day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As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 guide, a portion is what fits into the palm of our hand.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Choose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from fresh, frozen, canned, dried </a:t>
            </a:r>
            <a:r>
              <a:rPr lang="en-GB" dirty="0" smtClean="0">
                <a:solidFill>
                  <a:schemeClr val="bg1">
                    <a:lumMod val="50000"/>
                  </a:schemeClr>
                </a:solidFill>
              </a:rPr>
              <a:t>or juiced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. </a:t>
            </a: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7171" name="Group 24"/>
          <p:cNvGrpSpPr>
            <a:grpSpLocks/>
          </p:cNvGrpSpPr>
          <p:nvPr/>
        </p:nvGrpSpPr>
        <p:grpSpPr bwMode="auto">
          <a:xfrm>
            <a:off x="3365500" y="3613150"/>
            <a:ext cx="5614988" cy="3084513"/>
            <a:chOff x="2328349" y="3516601"/>
            <a:chExt cx="6548672" cy="3341399"/>
          </a:xfrm>
        </p:grpSpPr>
        <p:pic>
          <p:nvPicPr>
            <p:cNvPr id="7174" name="Picture 25" descr="Eatwell guide 2016 VEG items-21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8221" y="3516601"/>
              <a:ext cx="1427116" cy="1284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26" descr="Eatwell guide 2016 VEG items-18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3644742">
              <a:off x="3666625" y="4709418"/>
              <a:ext cx="1219200" cy="11155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6" name="Picture 27" descr="Eatwell guide 2016 VEG items-12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1293" y="5367815"/>
              <a:ext cx="1163307" cy="7677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7" name="Picture 28" descr="Eatwell guide 2016 VEG items-6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890" y="3799128"/>
              <a:ext cx="1163307" cy="1378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8" name="Picture 29" descr="Eatwell guide 2016 VEG items-1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9948" y="4613881"/>
              <a:ext cx="1163307" cy="11691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9" name="Picture 30" descr="Eatwell guide 2016 VEG items-2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60773" y="5445291"/>
              <a:ext cx="926653" cy="11660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0" name="Picture 31" descr="Eatwell guide 2016 VEG items-3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43438">
              <a:off x="7585425" y="3887755"/>
              <a:ext cx="1127772" cy="186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1" name="Picture 32" descr="Eatwell guide 2016 VEG items-4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1601" y="4447857"/>
              <a:ext cx="1163307" cy="9888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2" name="Picture 33" descr="Eatwell guide 2016 VEG items-5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3468">
              <a:off x="6092660" y="4295088"/>
              <a:ext cx="837158" cy="1141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3" name="Picture 34" descr="Eatwell guide 2016 VEG items-7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219" y="5625689"/>
              <a:ext cx="1279638" cy="799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4" name="Picture 35" descr="Eatwell guide 2016 VEG items-14.psd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6131" y="5866067"/>
              <a:ext cx="1633416" cy="816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5" name="Picture 36" descr="Eatwell guide 2016 VEG items-11.psd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5518" y="4686149"/>
              <a:ext cx="1369099" cy="1156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6" name="Picture 37" descr="Eatwell guide 2016 VEG items-15.psd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9865" y="4237252"/>
              <a:ext cx="1696489" cy="11281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7" name="Picture 38" descr="Eatwell guide 2016 VEG items-13.psd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6754" y="4416059"/>
              <a:ext cx="1561317" cy="1139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8" name="Picture 39" descr="Eatwell guide 2016 VEG items-9.psd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8520" y="5576390"/>
              <a:ext cx="994952" cy="950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89" name="Picture 40" descr="Eatwell guide 2016 VEG items-8.psd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8420" y="5402091"/>
              <a:ext cx="857903" cy="733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41" descr="Eatwell guide 2016 VEG items-10.psd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2749" y="6135598"/>
              <a:ext cx="732769" cy="531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1" name="Picture 42" descr="Eatwell guide 2016 VEG items-16.psd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7821" y="5494504"/>
              <a:ext cx="1219200" cy="865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2" name="Picture 43" descr="Eatwell guide 2016 VEG items-22.psd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13039" y="5931408"/>
              <a:ext cx="1219200" cy="926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3" name="Picture 44" descr="Eatwell guide 2016 VEG items-17.psd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28349" y="5318110"/>
              <a:ext cx="1791497" cy="1289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4" name="Picture 45" descr="Eatwell guide 2016 VEG items-19.psd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3205" y="5166950"/>
              <a:ext cx="1076289" cy="9901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5" name="Picture 46" descr="Eatwell guide 2016 VEG items-20.psd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8640" y="5277583"/>
              <a:ext cx="999080" cy="10690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Oval Callout 26"/>
          <p:cNvSpPr/>
          <p:nvPr/>
        </p:nvSpPr>
        <p:spPr bwMode="auto">
          <a:xfrm>
            <a:off x="4357688" y="1631950"/>
            <a:ext cx="4424362" cy="1403350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chemeClr val="bg1">
              <a:lumMod val="20000"/>
              <a:lumOff val="80000"/>
            </a:schemeClr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50B949">
                    <a:lumMod val="50000"/>
                  </a:srgbClr>
                </a:solidFill>
                <a:latin typeface="Century Gothic" panose="020B0502020202020204" pitchFamily="34" charset="0"/>
                <a:cs typeface="Arial" charset="0"/>
              </a:rPr>
              <a:t>Remember, 150ml glass of fruit juice or smoothie counts as a maximum of one portion a day.</a:t>
            </a:r>
          </a:p>
        </p:txBody>
      </p:sp>
      <p:sp>
        <p:nvSpPr>
          <p:cNvPr id="28" name="Oval Callout 27"/>
          <p:cNvSpPr/>
          <p:nvPr/>
        </p:nvSpPr>
        <p:spPr bwMode="auto">
          <a:xfrm>
            <a:off x="4173538" y="3284538"/>
            <a:ext cx="2827337" cy="1000125"/>
          </a:xfrm>
          <a:prstGeom prst="wedgeEllipseCallout">
            <a:avLst>
              <a:gd name="adj1" fmla="val 16478"/>
              <a:gd name="adj2" fmla="val 72179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50B949">
                    <a:lumMod val="50000"/>
                  </a:srgbClr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</p:spTree>
    <p:extLst>
      <p:ext uri="{BB962C8B-B14F-4D97-AF65-F5344CB8AC3E}">
        <p14:creationId xmlns:p14="http://schemas.microsoft.com/office/powerpoint/2010/main" val="103781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188913"/>
            <a:ext cx="4968875" cy="4941887"/>
          </a:xfrm>
          <a:prstGeom prst="roundRect">
            <a:avLst>
              <a:gd name="adj" fmla="val 9366"/>
            </a:avLst>
          </a:prstGeom>
          <a:solidFill>
            <a:srgbClr val="FFFFCC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altLang="en-US" sz="2400" b="1" dirty="0" smtClean="0">
                <a:solidFill>
                  <a:srgbClr val="CC6600"/>
                </a:solidFill>
              </a:rPr>
              <a:t>Potatoes, bread, rice, pasta and other starchy carbohydrates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altLang="en-US" b="1" dirty="0" smtClean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CC6600"/>
                </a:solidFill>
              </a:rPr>
              <a:t>Starchy </a:t>
            </a:r>
            <a:r>
              <a:rPr lang="en-GB" dirty="0">
                <a:solidFill>
                  <a:srgbClr val="CC6600"/>
                </a:solidFill>
              </a:rPr>
              <a:t>food </a:t>
            </a:r>
            <a:r>
              <a:rPr lang="en-GB" dirty="0" smtClean="0">
                <a:solidFill>
                  <a:srgbClr val="CC6600"/>
                </a:solidFill>
              </a:rPr>
              <a:t>should </a:t>
            </a:r>
            <a:r>
              <a:rPr lang="en-GB" dirty="0">
                <a:solidFill>
                  <a:srgbClr val="CC6600"/>
                </a:solidFill>
              </a:rPr>
              <a:t>make up just </a:t>
            </a:r>
            <a:r>
              <a:rPr lang="en-GB" dirty="0" smtClean="0">
                <a:solidFill>
                  <a:srgbClr val="CC6600"/>
                </a:solidFill>
              </a:rPr>
              <a:t>over a </a:t>
            </a:r>
            <a:r>
              <a:rPr lang="en-GB" dirty="0">
                <a:solidFill>
                  <a:srgbClr val="CC6600"/>
                </a:solidFill>
              </a:rPr>
              <a:t>third of the </a:t>
            </a:r>
            <a:r>
              <a:rPr lang="en-GB" dirty="0" smtClean="0">
                <a:solidFill>
                  <a:srgbClr val="CC6600"/>
                </a:solidFill>
              </a:rPr>
              <a:t>food </a:t>
            </a:r>
            <a:r>
              <a:rPr lang="en-GB" dirty="0">
                <a:solidFill>
                  <a:srgbClr val="CC6600"/>
                </a:solidFill>
              </a:rPr>
              <a:t>we </a:t>
            </a:r>
            <a:r>
              <a:rPr lang="en-GB" dirty="0" smtClean="0">
                <a:solidFill>
                  <a:srgbClr val="CC6600"/>
                </a:solidFill>
              </a:rPr>
              <a:t>eat.</a:t>
            </a:r>
          </a:p>
          <a:p>
            <a:pPr>
              <a:buFont typeface="Arial" charset="0"/>
              <a:buNone/>
              <a:defRPr/>
            </a:pPr>
            <a:endParaRPr lang="en-GB" b="1" dirty="0" smtClean="0">
              <a:solidFill>
                <a:srgbClr val="CC660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CC6600"/>
                </a:solidFill>
              </a:rPr>
              <a:t>Base </a:t>
            </a:r>
            <a:r>
              <a:rPr lang="en-GB" dirty="0">
                <a:solidFill>
                  <a:srgbClr val="CC6600"/>
                </a:solidFill>
              </a:rPr>
              <a:t>your meals around starchy carbohydrate </a:t>
            </a:r>
            <a:r>
              <a:rPr lang="en-GB" dirty="0" smtClean="0">
                <a:solidFill>
                  <a:srgbClr val="CC6600"/>
                </a:solidFill>
              </a:rPr>
              <a:t>foods: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>
                <a:solidFill>
                  <a:srgbClr val="CC6600"/>
                </a:solidFill>
              </a:rPr>
              <a:t>      - have wholegrain breakfast cereal;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>
                <a:solidFill>
                  <a:srgbClr val="CC6600"/>
                </a:solidFill>
              </a:rPr>
              <a:t>      - have </a:t>
            </a:r>
            <a:r>
              <a:rPr lang="en-GB" dirty="0">
                <a:solidFill>
                  <a:srgbClr val="CC6600"/>
                </a:solidFill>
              </a:rPr>
              <a:t>a sandwich for </a:t>
            </a:r>
            <a:r>
              <a:rPr lang="en-GB" dirty="0" smtClean="0">
                <a:solidFill>
                  <a:srgbClr val="CC6600"/>
                </a:solidFill>
              </a:rPr>
              <a:t>lunch;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>
                <a:solidFill>
                  <a:srgbClr val="CC6600"/>
                </a:solidFill>
              </a:rPr>
              <a:t>      - have potatoes</a:t>
            </a:r>
            <a:r>
              <a:rPr lang="en-GB" dirty="0">
                <a:solidFill>
                  <a:srgbClr val="CC6600"/>
                </a:solidFill>
              </a:rPr>
              <a:t>, pasta </a:t>
            </a:r>
            <a:r>
              <a:rPr lang="en-GB" dirty="0" smtClean="0">
                <a:solidFill>
                  <a:srgbClr val="CC6600"/>
                </a:solidFill>
              </a:rPr>
              <a:t>or rice as </a:t>
            </a:r>
            <a:r>
              <a:rPr lang="en-GB" dirty="0">
                <a:solidFill>
                  <a:srgbClr val="CC6600"/>
                </a:solidFill>
              </a:rPr>
              <a:t>a </a:t>
            </a:r>
            <a:r>
              <a:rPr lang="en-GB" dirty="0" smtClean="0">
                <a:solidFill>
                  <a:srgbClr val="CC6600"/>
                </a:solidFill>
              </a:rPr>
              <a:t>  </a:t>
            </a:r>
          </a:p>
          <a:p>
            <a:pPr>
              <a:buFont typeface="Arial" charset="0"/>
              <a:buNone/>
              <a:defRPr/>
            </a:pPr>
            <a:r>
              <a:rPr lang="en-GB" dirty="0">
                <a:solidFill>
                  <a:srgbClr val="CC6600"/>
                </a:solidFill>
              </a:rPr>
              <a:t> </a:t>
            </a:r>
            <a:r>
              <a:rPr lang="en-GB" dirty="0" smtClean="0">
                <a:solidFill>
                  <a:srgbClr val="CC6600"/>
                </a:solidFill>
              </a:rPr>
              <a:t>       base </a:t>
            </a:r>
            <a:r>
              <a:rPr lang="en-GB" dirty="0">
                <a:solidFill>
                  <a:srgbClr val="CC6600"/>
                </a:solidFill>
              </a:rPr>
              <a:t>for your </a:t>
            </a:r>
            <a:r>
              <a:rPr lang="en-GB" dirty="0" smtClean="0">
                <a:solidFill>
                  <a:srgbClr val="CC6600"/>
                </a:solidFill>
              </a:rPr>
              <a:t>evening meal</a:t>
            </a:r>
            <a:r>
              <a:rPr lang="en-GB" dirty="0">
                <a:solidFill>
                  <a:srgbClr val="CC6600"/>
                </a:solidFill>
              </a:rPr>
              <a:t>.</a:t>
            </a:r>
          </a:p>
          <a:p>
            <a:pPr>
              <a:buFont typeface="Arial" charset="0"/>
              <a:buNone/>
              <a:defRPr/>
            </a:pPr>
            <a:r>
              <a:rPr lang="en-GB" dirty="0" smtClean="0"/>
              <a:t/>
            </a:r>
            <a:br>
              <a:rPr lang="en-GB" dirty="0" smtClean="0"/>
            </a:br>
            <a:endParaRPr lang="en-GB" dirty="0" smtClean="0">
              <a:solidFill>
                <a:srgbClr val="CC6600"/>
              </a:solidFill>
            </a:endParaRPr>
          </a:p>
        </p:txBody>
      </p:sp>
      <p:grpSp>
        <p:nvGrpSpPr>
          <p:cNvPr id="8195" name="Group 1"/>
          <p:cNvGrpSpPr>
            <a:grpSpLocks/>
          </p:cNvGrpSpPr>
          <p:nvPr/>
        </p:nvGrpSpPr>
        <p:grpSpPr bwMode="auto">
          <a:xfrm>
            <a:off x="4668838" y="4002088"/>
            <a:ext cx="4402137" cy="2678112"/>
            <a:chOff x="2915891" y="3118700"/>
            <a:chExt cx="5893597" cy="3590241"/>
          </a:xfrm>
        </p:grpSpPr>
        <p:pic>
          <p:nvPicPr>
            <p:cNvPr id="8198" name="Picture 47" descr="Eatwell guide 2016 CARBS items-2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263" y="4055642"/>
              <a:ext cx="1219200" cy="158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99" name="Picture 48" descr="Eatwell guide 2016 CARBS items-3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746" y="4921873"/>
              <a:ext cx="1006414" cy="13905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0" name="Picture 49" descr="Eatwell guide 2016 CARBS items-1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1775" y="3237094"/>
              <a:ext cx="1482945" cy="161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1" name="Picture 50" descr="Eatwell guide 2016 CARBS items-6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46" y="4303864"/>
              <a:ext cx="1850746" cy="19178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2" name="Picture 51" descr="Eatwell guide 2016 CARBS items-7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5135" y="4683080"/>
              <a:ext cx="807748" cy="119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3" name="Picture 52" descr="Eatwell guide 2016 CARBS items-8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20796" y="5002492"/>
              <a:ext cx="888523" cy="1309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4" name="Picture 53" descr="Eatwell guide 2016 CARBS items-5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72379" y="3118700"/>
              <a:ext cx="937109" cy="1514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5" name="Picture 54" descr="Eatwell guide 2016 CARBS items-4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7886" y="5262765"/>
              <a:ext cx="1529542" cy="1124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6" name="Picture 55" descr="Eatwell guide 2016 CARBS items-10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5891" y="5774012"/>
              <a:ext cx="1044698" cy="9349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07" name="Picture 56" descr="Eatwell guide 2016 CARBS items-9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3971" y="5640602"/>
              <a:ext cx="1682496" cy="908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Oval Callout 14"/>
          <p:cNvSpPr/>
          <p:nvPr/>
        </p:nvSpPr>
        <p:spPr bwMode="auto">
          <a:xfrm>
            <a:off x="1763713" y="5307013"/>
            <a:ext cx="2827337" cy="1009650"/>
          </a:xfrm>
          <a:prstGeom prst="wedgeEllipseCallout">
            <a:avLst>
              <a:gd name="adj1" fmla="val 63860"/>
              <a:gd name="adj2" fmla="val -9679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5527675" y="1700213"/>
            <a:ext cx="3328988" cy="2389187"/>
          </a:xfrm>
          <a:prstGeom prst="wedgeEllipseCallout">
            <a:avLst>
              <a:gd name="adj1" fmla="val 38598"/>
              <a:gd name="adj2" fmla="val 27583"/>
            </a:avLst>
          </a:prstGeom>
          <a:solidFill>
            <a:srgbClr val="FFFFCC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Try to choose higher-fibre, wholegrain varieties such as </a:t>
            </a:r>
            <a:r>
              <a:rPr lang="en-GB" sz="1600" b="1" dirty="0" err="1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wholewheat</a:t>
            </a:r>
            <a:r>
              <a:rPr lang="en-GB" sz="1600" b="1" dirty="0">
                <a:solidFill>
                  <a:srgbClr val="993300"/>
                </a:solidFill>
                <a:latin typeface="Century Gothic" panose="020B0502020202020204" pitchFamily="34" charset="0"/>
                <a:cs typeface="Arial" charset="0"/>
              </a:rPr>
              <a:t> pasta, brown rice, or simply leave the skins on potatoes</a:t>
            </a:r>
            <a:r>
              <a:rPr lang="en-GB" sz="1600" dirty="0">
                <a:solidFill>
                  <a:srgbClr val="CC6600"/>
                </a:solidFill>
                <a:latin typeface="Century Gothic" panose="020B0502020202020204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4649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0988"/>
            <a:ext cx="4945063" cy="6076950"/>
          </a:xfrm>
          <a:prstGeom prst="roundRect">
            <a:avLst>
              <a:gd name="adj" fmla="val 9366"/>
            </a:avLst>
          </a:prstGeom>
          <a:solidFill>
            <a:srgbClr val="FFCCCC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en-GB" sz="2400" b="1" dirty="0" smtClean="0">
                <a:solidFill>
                  <a:schemeClr val="tx2"/>
                </a:solidFill>
              </a:rPr>
              <a:t>Beans</a:t>
            </a:r>
            <a:r>
              <a:rPr lang="en-GB" sz="2400" b="1" dirty="0">
                <a:solidFill>
                  <a:schemeClr val="tx2"/>
                </a:solidFill>
              </a:rPr>
              <a:t>, pulses, fish, eggs, meat and other </a:t>
            </a:r>
            <a:r>
              <a:rPr lang="en-GB" sz="2400" b="1" dirty="0" smtClean="0">
                <a:solidFill>
                  <a:schemeClr val="tx2"/>
                </a:solidFill>
              </a:rPr>
              <a:t>proteins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  <a:defRPr/>
            </a:pPr>
            <a:endParaRPr lang="en-GB" sz="2400" b="1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Eat </a:t>
            </a:r>
            <a:r>
              <a:rPr lang="en-GB" dirty="0">
                <a:solidFill>
                  <a:schemeClr val="tx2"/>
                </a:solidFill>
              </a:rPr>
              <a:t>some foods from this </a:t>
            </a:r>
            <a:r>
              <a:rPr lang="en-GB" dirty="0" smtClean="0">
                <a:solidFill>
                  <a:schemeClr val="tx2"/>
                </a:solidFill>
              </a:rPr>
              <a:t>group.</a:t>
            </a: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Beans</a:t>
            </a:r>
            <a:r>
              <a:rPr lang="en-GB" dirty="0">
                <a:solidFill>
                  <a:schemeClr val="tx2"/>
                </a:solidFill>
              </a:rPr>
              <a:t>, peas and lentils </a:t>
            </a:r>
            <a:r>
              <a:rPr lang="en-GB" dirty="0" smtClean="0">
                <a:solidFill>
                  <a:schemeClr val="tx2"/>
                </a:solidFill>
              </a:rPr>
              <a:t>(pulses) are </a:t>
            </a:r>
            <a:r>
              <a:rPr lang="en-GB" dirty="0">
                <a:solidFill>
                  <a:schemeClr val="tx2"/>
                </a:solidFill>
              </a:rPr>
              <a:t>good alternatives </a:t>
            </a:r>
            <a:r>
              <a:rPr lang="en-GB" dirty="0" smtClean="0">
                <a:solidFill>
                  <a:schemeClr val="tx2"/>
                </a:solidFill>
              </a:rPr>
              <a:t>to meat </a:t>
            </a:r>
            <a:r>
              <a:rPr lang="en-GB" dirty="0">
                <a:solidFill>
                  <a:schemeClr val="tx2"/>
                </a:solidFill>
              </a:rPr>
              <a:t>because they’re naturally very low in fat, and they’re high in fibre, </a:t>
            </a:r>
            <a:r>
              <a:rPr lang="en-GB" dirty="0" smtClean="0">
                <a:solidFill>
                  <a:schemeClr val="tx2"/>
                </a:solidFill>
              </a:rPr>
              <a:t>protein and </a:t>
            </a:r>
            <a:r>
              <a:rPr lang="en-GB" dirty="0">
                <a:solidFill>
                  <a:schemeClr val="tx2"/>
                </a:solidFill>
              </a:rPr>
              <a:t>vitamins and </a:t>
            </a:r>
            <a:r>
              <a:rPr lang="en-GB" dirty="0" smtClean="0">
                <a:solidFill>
                  <a:schemeClr val="tx2"/>
                </a:solidFill>
              </a:rPr>
              <a:t>minerals.</a:t>
            </a: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Choose </a:t>
            </a:r>
            <a:r>
              <a:rPr lang="en-GB" dirty="0">
                <a:solidFill>
                  <a:schemeClr val="tx2"/>
                </a:solidFill>
              </a:rPr>
              <a:t>lean cuts of meat and </a:t>
            </a:r>
            <a:r>
              <a:rPr lang="en-GB" dirty="0" smtClean="0">
                <a:solidFill>
                  <a:schemeClr val="tx2"/>
                </a:solidFill>
              </a:rPr>
              <a:t>cut off any visible fat.</a:t>
            </a:r>
          </a:p>
          <a:p>
            <a:pPr>
              <a:buFont typeface="Arial" charset="0"/>
              <a:buNone/>
              <a:defRPr/>
            </a:pPr>
            <a:endParaRPr lang="en-GB" dirty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chemeClr val="tx2"/>
                </a:solidFill>
              </a:rPr>
              <a:t>G</a:t>
            </a:r>
            <a:r>
              <a:rPr lang="en-GB" dirty="0" smtClean="0">
                <a:solidFill>
                  <a:schemeClr val="tx2"/>
                </a:solidFill>
              </a:rPr>
              <a:t>rill </a:t>
            </a:r>
            <a:r>
              <a:rPr lang="en-GB" dirty="0">
                <a:solidFill>
                  <a:schemeClr val="tx2"/>
                </a:solidFill>
              </a:rPr>
              <a:t>meat and fish instead of </a:t>
            </a:r>
            <a:r>
              <a:rPr lang="en-GB" dirty="0" smtClean="0">
                <a:solidFill>
                  <a:schemeClr val="tx2"/>
                </a:solidFill>
              </a:rPr>
              <a:t>frying.</a:t>
            </a:r>
            <a:endParaRPr lang="en-GB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endParaRPr lang="en-GB" dirty="0" smtClean="0">
              <a:solidFill>
                <a:schemeClr val="tx2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chemeClr val="tx2"/>
                </a:solidFill>
              </a:rPr>
              <a:t>Aim </a:t>
            </a:r>
            <a:r>
              <a:rPr lang="en-GB" dirty="0">
                <a:solidFill>
                  <a:schemeClr val="tx2"/>
                </a:solidFill>
              </a:rPr>
              <a:t>for at least two portions (2 x 140g) of fish a week, including a portion of </a:t>
            </a:r>
            <a:r>
              <a:rPr lang="en-GB" dirty="0" smtClean="0">
                <a:solidFill>
                  <a:schemeClr val="tx2"/>
                </a:solidFill>
              </a:rPr>
              <a:t>oily fish.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sz="1100" dirty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endParaRPr lang="en-GB" sz="1100" dirty="0" smtClean="0">
              <a:solidFill>
                <a:schemeClr val="tx2"/>
              </a:solidFill>
            </a:endParaRPr>
          </a:p>
          <a:p>
            <a:pPr>
              <a:buFont typeface="Arial" charset="0"/>
              <a:buNone/>
              <a:defRPr/>
            </a:pPr>
            <a:endParaRPr lang="en-GB" b="1" dirty="0" smtClean="0">
              <a:solidFill>
                <a:schemeClr val="tx2"/>
              </a:solidFill>
            </a:endParaRPr>
          </a:p>
        </p:txBody>
      </p:sp>
      <p:pic>
        <p:nvPicPr>
          <p:cNvPr id="9219" name="Picture 15" descr="Eatwell guide 2016 meat-fish items-1.ps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25" y="5681663"/>
            <a:ext cx="949325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6" descr="Eatwell guide 2016 meat-fish items-5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863" y="5156200"/>
            <a:ext cx="11461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7" descr="Eatwell guide 2016 meat-fish items-6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13" y="5856288"/>
            <a:ext cx="125095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8" descr="Eatwell guide 2016 meat-fish items-7.psd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00" y="6057900"/>
            <a:ext cx="1136650" cy="90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23" name="Group 3"/>
          <p:cNvGrpSpPr>
            <a:grpSpLocks/>
          </p:cNvGrpSpPr>
          <p:nvPr/>
        </p:nvGrpSpPr>
        <p:grpSpPr bwMode="auto">
          <a:xfrm>
            <a:off x="3813175" y="4208463"/>
            <a:ext cx="5165725" cy="2578100"/>
            <a:chOff x="3751958" y="4330289"/>
            <a:chExt cx="5165795" cy="2578102"/>
          </a:xfrm>
        </p:grpSpPr>
        <p:pic>
          <p:nvPicPr>
            <p:cNvPr id="9225" name="Picture 19" descr="Eatwell guide 2016 meat-fish items-8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438" y="5646350"/>
              <a:ext cx="1465252" cy="121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6" name="Picture 14" descr="Eatwell guide 2016 meat-fish items-10.psd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3372" y="4330289"/>
              <a:ext cx="1026079" cy="1248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Picture 20" descr="Eatwell guide 2016 meat-fish items-9.psd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164" y="5369993"/>
              <a:ext cx="857589" cy="1128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8" name="Picture 21" descr="Eatwell guide 2016 meat-fish items-3.psd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27533" y="5516277"/>
              <a:ext cx="1067686" cy="936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9" name="Picture 22" descr="Eatwell guide 2016 meat-fish items-2.psd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1022" y="6148167"/>
              <a:ext cx="1605287" cy="657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0" name="Picture 24" descr="Eatwell guide 2016 meat-fish items-1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0696" y="5595018"/>
              <a:ext cx="949802" cy="8060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1" name="Picture 26" descr="Eatwell guide 2016 meat-fish items-6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1958" y="5856636"/>
              <a:ext cx="1249765" cy="100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2" name="Picture 27" descr="Eatwell guide 2016 meat-fish items-7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4349" y="5998060"/>
              <a:ext cx="1136149" cy="910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3" name="Picture 28" descr="Eatwell guide 2016 meat-fish items-8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0907" y="4649712"/>
              <a:ext cx="1465252" cy="121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34" name="Picture 23" descr="Eatwell guide 2016 meat-fish items-4.psd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04990" y="5299964"/>
              <a:ext cx="902084" cy="10578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Oval Callout 18"/>
          <p:cNvSpPr/>
          <p:nvPr/>
        </p:nvSpPr>
        <p:spPr bwMode="auto">
          <a:xfrm>
            <a:off x="5575300" y="2765425"/>
            <a:ext cx="2827338" cy="1081088"/>
          </a:xfrm>
          <a:prstGeom prst="wedgeEllipseCallout">
            <a:avLst>
              <a:gd name="adj1" fmla="val 17606"/>
              <a:gd name="adj2" fmla="val 103984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EB088D"/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</p:spTree>
    <p:extLst>
      <p:ext uri="{BB962C8B-B14F-4D97-AF65-F5344CB8AC3E}">
        <p14:creationId xmlns:p14="http://schemas.microsoft.com/office/powerpoint/2010/main" val="117723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0988"/>
            <a:ext cx="5041900" cy="6100762"/>
          </a:xfrm>
          <a:prstGeom prst="roundRect">
            <a:avLst>
              <a:gd name="adj" fmla="val 9366"/>
            </a:avLst>
          </a:prstGeom>
          <a:solidFill>
            <a:srgbClr val="CCECFF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0070C0"/>
                </a:solidFill>
              </a:rPr>
              <a:t>Dairy </a:t>
            </a:r>
            <a:r>
              <a:rPr lang="en-GB" sz="2400" b="1" dirty="0">
                <a:solidFill>
                  <a:srgbClr val="0070C0"/>
                </a:solidFill>
              </a:rPr>
              <a:t>and </a:t>
            </a:r>
            <a:r>
              <a:rPr lang="en-GB" sz="2400" b="1" dirty="0" smtClean="0">
                <a:solidFill>
                  <a:srgbClr val="0070C0"/>
                </a:solidFill>
              </a:rPr>
              <a:t>alternatives</a:t>
            </a:r>
          </a:p>
          <a:p>
            <a:pPr>
              <a:buFont typeface="Arial" charset="0"/>
              <a:buNone/>
              <a:defRPr/>
            </a:pPr>
            <a:endParaRPr lang="en-GB" sz="2400" b="1" dirty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0070C0"/>
                </a:solidFill>
              </a:rPr>
              <a:t>H</a:t>
            </a:r>
            <a:r>
              <a:rPr lang="en-GB" dirty="0" smtClean="0">
                <a:solidFill>
                  <a:srgbClr val="0070C0"/>
                </a:solidFill>
              </a:rPr>
              <a:t>ave </a:t>
            </a:r>
            <a:r>
              <a:rPr lang="en-GB" dirty="0">
                <a:solidFill>
                  <a:srgbClr val="0070C0"/>
                </a:solidFill>
              </a:rPr>
              <a:t>some milk and dairy food (or dairy </a:t>
            </a:r>
            <a:r>
              <a:rPr lang="en-GB" dirty="0" smtClean="0">
                <a:solidFill>
                  <a:srgbClr val="0070C0"/>
                </a:solidFill>
              </a:rPr>
              <a:t>alternatives) such </a:t>
            </a:r>
            <a:r>
              <a:rPr lang="en-GB" dirty="0">
                <a:solidFill>
                  <a:srgbClr val="0070C0"/>
                </a:solidFill>
              </a:rPr>
              <a:t>as </a:t>
            </a:r>
            <a:r>
              <a:rPr lang="en-GB" dirty="0" smtClean="0">
                <a:solidFill>
                  <a:srgbClr val="0070C0"/>
                </a:solidFill>
              </a:rPr>
              <a:t>cheese, yoghurt </a:t>
            </a:r>
            <a:r>
              <a:rPr lang="en-GB" dirty="0">
                <a:solidFill>
                  <a:srgbClr val="0070C0"/>
                </a:solidFill>
              </a:rPr>
              <a:t>and </a:t>
            </a:r>
            <a:r>
              <a:rPr lang="en-GB" dirty="0" err="1">
                <a:solidFill>
                  <a:srgbClr val="0070C0"/>
                </a:solidFill>
              </a:rPr>
              <a:t>fromage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err="1" smtClean="0">
                <a:solidFill>
                  <a:srgbClr val="0070C0"/>
                </a:solidFill>
              </a:rPr>
              <a:t>frais</a:t>
            </a:r>
            <a:r>
              <a:rPr lang="en-GB" dirty="0" smtClean="0">
                <a:solidFill>
                  <a:srgbClr val="0070C0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70C0"/>
                </a:solidFill>
              </a:rPr>
              <a:t>These </a:t>
            </a:r>
            <a:r>
              <a:rPr lang="en-GB" dirty="0">
                <a:solidFill>
                  <a:srgbClr val="0070C0"/>
                </a:solidFill>
              </a:rPr>
              <a:t>are good sources of protein and vitamins, and they’re also an </a:t>
            </a:r>
            <a:r>
              <a:rPr lang="en-GB" dirty="0" smtClean="0">
                <a:solidFill>
                  <a:srgbClr val="0070C0"/>
                </a:solidFill>
              </a:rPr>
              <a:t>important source </a:t>
            </a:r>
            <a:r>
              <a:rPr lang="en-GB" dirty="0">
                <a:solidFill>
                  <a:srgbClr val="0070C0"/>
                </a:solidFill>
              </a:rPr>
              <a:t>of calcium, which helps to keep our bones </a:t>
            </a:r>
            <a:r>
              <a:rPr lang="en-GB" dirty="0" smtClean="0">
                <a:solidFill>
                  <a:srgbClr val="0070C0"/>
                </a:solidFill>
              </a:rPr>
              <a:t>strong.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0070C0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0070C0"/>
                </a:solidFill>
              </a:rPr>
              <a:t>Go for lower fat </a:t>
            </a:r>
            <a:r>
              <a:rPr lang="en-GB" dirty="0">
                <a:solidFill>
                  <a:srgbClr val="0070C0"/>
                </a:solidFill>
              </a:rPr>
              <a:t>and lower sugar </a:t>
            </a:r>
            <a:r>
              <a:rPr lang="en-GB" dirty="0" smtClean="0">
                <a:solidFill>
                  <a:srgbClr val="0070C0"/>
                </a:solidFill>
              </a:rPr>
              <a:t>options. For example, try:</a:t>
            </a:r>
            <a:endParaRPr lang="en-GB" dirty="0">
              <a:solidFill>
                <a:srgbClr val="0070C0"/>
              </a:solidFill>
            </a:endParaRPr>
          </a:p>
          <a:p>
            <a:pPr lvl="3">
              <a:defRPr/>
            </a:pPr>
            <a:r>
              <a:rPr lang="en-GB" dirty="0" smtClean="0">
                <a:solidFill>
                  <a:srgbClr val="0070C0"/>
                </a:solidFill>
              </a:rPr>
              <a:t>	- semi-skimmed 	milk;	</a:t>
            </a:r>
          </a:p>
          <a:p>
            <a:pPr lvl="3">
              <a:defRPr/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 smtClean="0">
                <a:solidFill>
                  <a:srgbClr val="0070C0"/>
                </a:solidFill>
              </a:rPr>
              <a:t>- reduced fat cheese</a:t>
            </a:r>
            <a:r>
              <a:rPr lang="en-GB" dirty="0">
                <a:solidFill>
                  <a:srgbClr val="0070C0"/>
                </a:solidFill>
              </a:rPr>
              <a:t>;</a:t>
            </a:r>
            <a:endParaRPr lang="en-GB" dirty="0" smtClean="0">
              <a:solidFill>
                <a:srgbClr val="0070C0"/>
              </a:solidFill>
            </a:endParaRPr>
          </a:p>
          <a:p>
            <a:pPr lvl="3">
              <a:defRPr/>
            </a:pPr>
            <a:r>
              <a:rPr lang="en-GB" dirty="0">
                <a:solidFill>
                  <a:srgbClr val="0070C0"/>
                </a:solidFill>
              </a:rPr>
              <a:t>	</a:t>
            </a:r>
            <a:r>
              <a:rPr lang="en-GB" dirty="0" smtClean="0">
                <a:solidFill>
                  <a:srgbClr val="0070C0"/>
                </a:solidFill>
              </a:rPr>
              <a:t>- going </a:t>
            </a:r>
            <a:r>
              <a:rPr lang="en-GB" dirty="0">
                <a:solidFill>
                  <a:srgbClr val="0070C0"/>
                </a:solidFill>
              </a:rPr>
              <a:t>for unsweetened, </a:t>
            </a:r>
            <a:r>
              <a:rPr lang="en-GB" dirty="0" smtClean="0">
                <a:solidFill>
                  <a:srgbClr val="0070C0"/>
                </a:solidFill>
              </a:rPr>
              <a:t>	  calcium-fortified versions of 	  dairy alternatives.</a:t>
            </a:r>
            <a:endParaRPr lang="en-GB" b="1" dirty="0" smtClean="0">
              <a:solidFill>
                <a:srgbClr val="0070C0"/>
              </a:solidFill>
            </a:endParaRPr>
          </a:p>
        </p:txBody>
      </p:sp>
      <p:grpSp>
        <p:nvGrpSpPr>
          <p:cNvPr id="10243" name="Group 25"/>
          <p:cNvGrpSpPr>
            <a:grpSpLocks/>
          </p:cNvGrpSpPr>
          <p:nvPr/>
        </p:nvGrpSpPr>
        <p:grpSpPr bwMode="auto">
          <a:xfrm>
            <a:off x="6230938" y="3016250"/>
            <a:ext cx="2613025" cy="3519488"/>
            <a:chOff x="6285372" y="3273380"/>
            <a:chExt cx="2506870" cy="3376977"/>
          </a:xfrm>
        </p:grpSpPr>
        <p:pic>
          <p:nvPicPr>
            <p:cNvPr id="10245" name="Picture 29" descr="Eatwell guide 2016 dairy items-3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6044" y="3273380"/>
              <a:ext cx="1165759" cy="2316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6" name="Picture 30" descr="Eatwell guide 2016 dairy items-4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4372" y="4329004"/>
              <a:ext cx="909828" cy="1444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7" name="Picture 31" descr="Eatwell guide 2016 dairy items-5.psd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5372" y="4916506"/>
              <a:ext cx="804538" cy="9340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8" name="Picture 32" descr="Eatwell guide 2016 dairy items-2.psd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4467" y="5121898"/>
              <a:ext cx="1277775" cy="93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49" name="Picture 33" descr="Eatwell guide 2016 dairy items-1.psd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6504" y="5466786"/>
              <a:ext cx="1209189" cy="1183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Oval Callout 8"/>
          <p:cNvSpPr/>
          <p:nvPr/>
        </p:nvSpPr>
        <p:spPr bwMode="auto">
          <a:xfrm>
            <a:off x="5408613" y="2205038"/>
            <a:ext cx="2482850" cy="1079500"/>
          </a:xfrm>
          <a:prstGeom prst="wedgeEllipseCallout">
            <a:avLst>
              <a:gd name="adj1" fmla="val 17606"/>
              <a:gd name="adj2" fmla="val 103984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2993D1">
                    <a:lumMod val="75000"/>
                  </a:srgbClr>
                </a:solidFill>
                <a:latin typeface="Century Gothic" panose="020B0502020202020204" pitchFamily="34" charset="0"/>
                <a:cs typeface="Arial" charset="0"/>
              </a:rPr>
              <a:t>What can you see here?</a:t>
            </a:r>
          </a:p>
        </p:txBody>
      </p:sp>
    </p:spTree>
    <p:extLst>
      <p:ext uri="{BB962C8B-B14F-4D97-AF65-F5344CB8AC3E}">
        <p14:creationId xmlns:p14="http://schemas.microsoft.com/office/powerpoint/2010/main" val="149571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50825" y="280988"/>
            <a:ext cx="4826000" cy="5235575"/>
          </a:xfrm>
          <a:prstGeom prst="roundRect">
            <a:avLst>
              <a:gd name="adj" fmla="val 9366"/>
            </a:avLst>
          </a:prstGeom>
          <a:solidFill>
            <a:srgbClr val="CCCCFF"/>
          </a:solidFill>
          <a:ln>
            <a:round/>
            <a:headEnd/>
            <a:tailEnd/>
          </a:ln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>
              <a:buFont typeface="Arial" charset="0"/>
              <a:buNone/>
              <a:defRPr/>
            </a:pPr>
            <a:r>
              <a:rPr lang="en-GB" sz="2400" b="1" dirty="0" smtClean="0">
                <a:solidFill>
                  <a:srgbClr val="660066"/>
                </a:solidFill>
              </a:rPr>
              <a:t>Oils and spreads</a:t>
            </a:r>
          </a:p>
          <a:p>
            <a:pPr>
              <a:buFont typeface="Arial" charset="0"/>
              <a:buNone/>
              <a:defRPr/>
            </a:pPr>
            <a:endParaRPr lang="en-GB" sz="2400" b="1" dirty="0" smtClean="0">
              <a:solidFill>
                <a:srgbClr val="66006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660066"/>
                </a:solidFill>
              </a:rPr>
              <a:t>We only need a little fat for health </a:t>
            </a:r>
            <a:r>
              <a:rPr lang="en-GB" dirty="0">
                <a:solidFill>
                  <a:srgbClr val="660066"/>
                </a:solidFill>
              </a:rPr>
              <a:t>(</a:t>
            </a:r>
            <a:r>
              <a:rPr lang="en-GB" dirty="0" smtClean="0">
                <a:solidFill>
                  <a:srgbClr val="660066"/>
                </a:solidFill>
              </a:rPr>
              <a:t>generally, we </a:t>
            </a:r>
            <a:r>
              <a:rPr lang="en-GB" dirty="0">
                <a:solidFill>
                  <a:srgbClr val="660066"/>
                </a:solidFill>
              </a:rPr>
              <a:t>are eating too </a:t>
            </a:r>
            <a:r>
              <a:rPr lang="en-GB" dirty="0" smtClean="0">
                <a:solidFill>
                  <a:srgbClr val="660066"/>
                </a:solidFill>
              </a:rPr>
              <a:t>much saturated fat). 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66006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>
                <a:solidFill>
                  <a:srgbClr val="660066"/>
                </a:solidFill>
              </a:rPr>
              <a:t>Unsaturated fats </a:t>
            </a:r>
            <a:r>
              <a:rPr lang="en-GB" dirty="0" smtClean="0">
                <a:solidFill>
                  <a:srgbClr val="660066"/>
                </a:solidFill>
              </a:rPr>
              <a:t>are </a:t>
            </a:r>
            <a:r>
              <a:rPr lang="en-GB" dirty="0">
                <a:solidFill>
                  <a:srgbClr val="660066"/>
                </a:solidFill>
              </a:rPr>
              <a:t>healthier fats that are usually from plant sources and in liquid form as oil, for example vegetable oil, rapeseed oil and olive oil</a:t>
            </a:r>
            <a:r>
              <a:rPr lang="en-GB" dirty="0" smtClean="0">
                <a:solidFill>
                  <a:srgbClr val="660066"/>
                </a:solidFill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GB" dirty="0" smtClean="0">
              <a:solidFill>
                <a:srgbClr val="660066"/>
              </a:solidFill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GB" dirty="0" smtClean="0">
                <a:solidFill>
                  <a:srgbClr val="660066"/>
                </a:solidFill>
              </a:rPr>
              <a:t>Choosing </a:t>
            </a:r>
            <a:r>
              <a:rPr lang="en-GB" dirty="0">
                <a:solidFill>
                  <a:srgbClr val="660066"/>
                </a:solidFill>
              </a:rPr>
              <a:t>lower fat </a:t>
            </a:r>
            <a:r>
              <a:rPr lang="en-GB" dirty="0" smtClean="0">
                <a:solidFill>
                  <a:srgbClr val="660066"/>
                </a:solidFill>
              </a:rPr>
              <a:t>spreads is </a:t>
            </a:r>
            <a:r>
              <a:rPr lang="en-GB" dirty="0">
                <a:solidFill>
                  <a:srgbClr val="660066"/>
                </a:solidFill>
              </a:rPr>
              <a:t>a good way </a:t>
            </a:r>
            <a:r>
              <a:rPr lang="en-GB" dirty="0" smtClean="0">
                <a:solidFill>
                  <a:srgbClr val="660066"/>
                </a:solidFill>
              </a:rPr>
              <a:t>to reduce saturated </a:t>
            </a:r>
            <a:r>
              <a:rPr lang="en-GB" dirty="0">
                <a:solidFill>
                  <a:srgbClr val="660066"/>
                </a:solidFill>
              </a:rPr>
              <a:t>fat intake</a:t>
            </a:r>
            <a:r>
              <a:rPr lang="en-GB" dirty="0" smtClean="0">
                <a:solidFill>
                  <a:srgbClr val="660066"/>
                </a:solidFill>
              </a:rPr>
              <a:t>.</a:t>
            </a:r>
            <a:endParaRPr lang="en-GB" dirty="0">
              <a:solidFill>
                <a:srgbClr val="660066"/>
              </a:solidFill>
            </a:endParaRPr>
          </a:p>
        </p:txBody>
      </p:sp>
      <p:grpSp>
        <p:nvGrpSpPr>
          <p:cNvPr id="11267" name="Group 34"/>
          <p:cNvGrpSpPr>
            <a:grpSpLocks/>
          </p:cNvGrpSpPr>
          <p:nvPr/>
        </p:nvGrpSpPr>
        <p:grpSpPr bwMode="auto">
          <a:xfrm>
            <a:off x="5940425" y="3987800"/>
            <a:ext cx="2751138" cy="2655888"/>
            <a:chOff x="6859745" y="4544038"/>
            <a:chExt cx="758422" cy="878310"/>
          </a:xfrm>
        </p:grpSpPr>
        <p:pic>
          <p:nvPicPr>
            <p:cNvPr id="11270" name="Picture 35" descr="Eatwell guide 2016 oil items-1.psd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34703" y="4544038"/>
              <a:ext cx="283464" cy="652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1" name="Picture 36" descr="Eatwell guide 2016 oil items-2.psd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9745" y="4773124"/>
              <a:ext cx="637032" cy="6492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Oval Callout 5"/>
          <p:cNvSpPr/>
          <p:nvPr/>
        </p:nvSpPr>
        <p:spPr bwMode="auto">
          <a:xfrm>
            <a:off x="5151438" y="3789363"/>
            <a:ext cx="2300287" cy="1079500"/>
          </a:xfrm>
          <a:prstGeom prst="wedgeEllipseCallout">
            <a:avLst>
              <a:gd name="adj1" fmla="val 42812"/>
              <a:gd name="adj2" fmla="val 60671"/>
            </a:avLst>
          </a:prstGeom>
          <a:solidFill>
            <a:schemeClr val="accent1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660066"/>
                </a:solidFill>
                <a:latin typeface="Century Gothic" panose="020B0502020202020204" pitchFamily="34" charset="0"/>
                <a:cs typeface="Arial" charset="0"/>
              </a:rPr>
              <a:t>What foods can you see here?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5172075" y="1844675"/>
            <a:ext cx="3778250" cy="1404938"/>
          </a:xfrm>
          <a:prstGeom prst="wedgeEllipseCallout">
            <a:avLst>
              <a:gd name="adj1" fmla="val 47867"/>
              <a:gd name="adj2" fmla="val -6399"/>
            </a:avLst>
          </a:prstGeom>
          <a:solidFill>
            <a:srgbClr val="CCCCFF"/>
          </a:solidFill>
          <a:ln w="0">
            <a:solidFill>
              <a:schemeClr val="bg1">
                <a:lumMod val="50000"/>
              </a:schemeClr>
            </a:solidFill>
            <a:prstDash val="solid"/>
            <a:round/>
            <a:headEnd/>
            <a:tailEnd/>
          </a:ln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660066"/>
                </a:solidFill>
                <a:latin typeface="Century Gothic" panose="020B0502020202020204" pitchFamily="34" charset="0"/>
                <a:cs typeface="Arial" charset="0"/>
              </a:rPr>
              <a:t>Remember, all types of fat are high in energy and should be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600" b="1" dirty="0">
                <a:solidFill>
                  <a:srgbClr val="660066"/>
                </a:solidFill>
                <a:latin typeface="Century Gothic" panose="020B0502020202020204" pitchFamily="34" charset="0"/>
                <a:cs typeface="Arial" charset="0"/>
              </a:rPr>
              <a:t>     limited in the diet.</a:t>
            </a:r>
          </a:p>
        </p:txBody>
      </p:sp>
    </p:spTree>
    <p:extLst>
      <p:ext uri="{BB962C8B-B14F-4D97-AF65-F5344CB8AC3E}">
        <p14:creationId xmlns:p14="http://schemas.microsoft.com/office/powerpoint/2010/main" val="319479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Slide">
  <a:themeElements>
    <a:clrScheme name="Food A Fact of Life">
      <a:dk1>
        <a:srgbClr val="2993D1"/>
      </a:dk1>
      <a:lt1>
        <a:srgbClr val="50B949"/>
      </a:lt1>
      <a:dk2>
        <a:srgbClr val="EB088D"/>
      </a:dk2>
      <a:lt2>
        <a:srgbClr val="000000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 dpi="0" rotWithShape="1">
          <a:blip xmlns:r="http://schemas.openxmlformats.org/officeDocument/2006/relationships" r:embed="rId1" cstate="print"/>
          <a:srcRect/>
          <a:stretch>
            <a:fillRect t="-18000" b="-16000"/>
          </a:stretch>
        </a:blip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859</Words>
  <Application>Microsoft Office PowerPoint</Application>
  <PresentationFormat>On-screen Show (4:3)</PresentationFormat>
  <Paragraphs>137</Paragraphs>
  <Slides>16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Blank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Farming STEMterprise</dc:title>
  <dc:creator>Jennie Devine</dc:creator>
  <cp:lastModifiedBy>Jennie Devine</cp:lastModifiedBy>
  <cp:revision>17</cp:revision>
  <dcterms:created xsi:type="dcterms:W3CDTF">2018-09-17T14:14:26Z</dcterms:created>
  <dcterms:modified xsi:type="dcterms:W3CDTF">2019-03-05T10:48:18Z</dcterms:modified>
</cp:coreProperties>
</file>